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66" r:id="rId4"/>
    <p:sldId id="259" r:id="rId5"/>
    <p:sldId id="260" r:id="rId6"/>
    <p:sldId id="261" r:id="rId7"/>
    <p:sldId id="269" r:id="rId8"/>
    <p:sldId id="262" r:id="rId9"/>
    <p:sldId id="275" r:id="rId10"/>
    <p:sldId id="263" r:id="rId11"/>
    <p:sldId id="27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4DAA"/>
    <a:srgbClr val="F490C5"/>
    <a:srgbClr val="CB5569"/>
    <a:srgbClr val="FF7951"/>
    <a:srgbClr val="AAF45F"/>
    <a:srgbClr val="3C6CC0"/>
    <a:srgbClr val="6CAFF4"/>
    <a:srgbClr val="4C6FF4"/>
    <a:srgbClr val="F46E8A"/>
    <a:srgbClr val="7583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74"/>
    <p:restoredTop sz="95788"/>
  </p:normalViewPr>
  <p:slideViewPr>
    <p:cSldViewPr snapToGrid="0" snapToObjects="1">
      <p:cViewPr varScale="1">
        <p:scale>
          <a:sx n="72" d="100"/>
          <a:sy n="72" d="100"/>
        </p:scale>
        <p:origin x="762" y="78"/>
      </p:cViewPr>
      <p:guideLst/>
    </p:cSldViewPr>
  </p:slideViewPr>
  <p:notesTextViewPr>
    <p:cViewPr>
      <p:scale>
        <a:sx n="1" d="1"/>
        <a:sy n="1" d="1"/>
      </p:scale>
      <p:origin x="0" y="0"/>
    </p:cViewPr>
  </p:notesTextViewPr>
  <p:sorterViewPr>
    <p:cViewPr>
      <p:scale>
        <a:sx n="20" d="100"/>
        <a:sy n="2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png>
</file>

<file path=ppt/media/image2.GIF>
</file>

<file path=ppt/media/image3.jpeg>
</file>

<file path=ppt/media/image4.jpeg>
</file>

<file path=ppt/media/image5.jpe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3CE2BA31-F29C-5A49-AB72-6DE45B392BE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CA97B9-87D8-3740-A2FC-F6099402F194}"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Date Placeholder 3"/>
          <p:cNvSpPr>
            <a:spLocks noGrp="1"/>
          </p:cNvSpPr>
          <p:nvPr>
            <p:ph type="dt" sz="half" idx="10"/>
          </p:nvPr>
        </p:nvSpPr>
        <p:spPr/>
        <p:txBody>
          <a:bodyPr/>
          <a:lstStyle/>
          <a:p>
            <a:fld id="{3CE2BA31-F29C-5A49-AB72-6DE45B392BE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CA97B9-87D8-3740-A2FC-F6099402F194}"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Date Placeholder 3"/>
          <p:cNvSpPr>
            <a:spLocks noGrp="1"/>
          </p:cNvSpPr>
          <p:nvPr>
            <p:ph type="dt" sz="half" idx="10"/>
          </p:nvPr>
        </p:nvSpPr>
        <p:spPr/>
        <p:txBody>
          <a:bodyPr/>
          <a:lstStyle/>
          <a:p>
            <a:fld id="{3CE2BA31-F29C-5A49-AB72-6DE45B392BE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CA97B9-87D8-3740-A2FC-F6099402F194}"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Date Placeholder 3"/>
          <p:cNvSpPr>
            <a:spLocks noGrp="1"/>
          </p:cNvSpPr>
          <p:nvPr>
            <p:ph type="dt" sz="half" idx="10"/>
          </p:nvPr>
        </p:nvSpPr>
        <p:spPr/>
        <p:txBody>
          <a:bodyPr/>
          <a:lstStyle/>
          <a:p>
            <a:fld id="{3CE2BA31-F29C-5A49-AB72-6DE45B392BE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CA97B9-87D8-3740-A2FC-F6099402F194}"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endParaRPr lang="en-GB"/>
          </a:p>
        </p:txBody>
      </p:sp>
      <p:sp>
        <p:nvSpPr>
          <p:cNvPr id="4" name="Date Placeholder 3"/>
          <p:cNvSpPr>
            <a:spLocks noGrp="1"/>
          </p:cNvSpPr>
          <p:nvPr>
            <p:ph type="dt" sz="half" idx="10"/>
          </p:nvPr>
        </p:nvSpPr>
        <p:spPr/>
        <p:txBody>
          <a:bodyPr/>
          <a:lstStyle/>
          <a:p>
            <a:fld id="{3CE2BA31-F29C-5A49-AB72-6DE45B392BEA}"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CA97B9-87D8-3740-A2FC-F6099402F194}"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5" name="Date Placeholder 4"/>
          <p:cNvSpPr>
            <a:spLocks noGrp="1"/>
          </p:cNvSpPr>
          <p:nvPr>
            <p:ph type="dt" sz="half" idx="10"/>
          </p:nvPr>
        </p:nvSpPr>
        <p:spPr/>
        <p:txBody>
          <a:bodyPr/>
          <a:lstStyle/>
          <a:p>
            <a:fld id="{3CE2BA31-F29C-5A49-AB72-6DE45B392BEA}"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CA97B9-87D8-3740-A2FC-F6099402F194}"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endParaRPr lang="en-GB"/>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endParaRPr lang="en-GB"/>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7" name="Date Placeholder 6"/>
          <p:cNvSpPr>
            <a:spLocks noGrp="1"/>
          </p:cNvSpPr>
          <p:nvPr>
            <p:ph type="dt" sz="half" idx="10"/>
          </p:nvPr>
        </p:nvSpPr>
        <p:spPr/>
        <p:txBody>
          <a:bodyPr/>
          <a:lstStyle/>
          <a:p>
            <a:fld id="{3CE2BA31-F29C-5A49-AB72-6DE45B392BEA}"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CA97B9-87D8-3740-A2FC-F6099402F194}"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3CE2BA31-F29C-5A49-AB72-6DE45B392BEA}"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CA97B9-87D8-3740-A2FC-F6099402F194}"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E2BA31-F29C-5A49-AB72-6DE45B392BEA}"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CA97B9-87D8-3740-A2FC-F6099402F194}"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endParaRPr lang="en-GB"/>
          </a:p>
        </p:txBody>
      </p:sp>
      <p:sp>
        <p:nvSpPr>
          <p:cNvPr id="5" name="Date Placeholder 4"/>
          <p:cNvSpPr>
            <a:spLocks noGrp="1"/>
          </p:cNvSpPr>
          <p:nvPr>
            <p:ph type="dt" sz="half" idx="10"/>
          </p:nvPr>
        </p:nvSpPr>
        <p:spPr/>
        <p:txBody>
          <a:bodyPr/>
          <a:lstStyle/>
          <a:p>
            <a:fld id="{3CE2BA31-F29C-5A49-AB72-6DE45B392BEA}"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CA97B9-87D8-3740-A2FC-F6099402F194}"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endParaRPr lang="en-GB"/>
          </a:p>
        </p:txBody>
      </p:sp>
      <p:sp>
        <p:nvSpPr>
          <p:cNvPr id="5" name="Date Placeholder 4"/>
          <p:cNvSpPr>
            <a:spLocks noGrp="1"/>
          </p:cNvSpPr>
          <p:nvPr>
            <p:ph type="dt" sz="half" idx="10"/>
          </p:nvPr>
        </p:nvSpPr>
        <p:spPr/>
        <p:txBody>
          <a:bodyPr/>
          <a:lstStyle/>
          <a:p>
            <a:fld id="{3CE2BA31-F29C-5A49-AB72-6DE45B392BEA}"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CA97B9-87D8-3740-A2FC-F6099402F194}"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E2BA31-F29C-5A49-AB72-6DE45B392BEA}"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CA97B9-87D8-3740-A2FC-F6099402F194}"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GIF"/></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hyperlink" Target="https://www.youtube.com/channel/UCxG8X3oiBsqTKFhrk53AfXw" TargetMode="External"/><Relationship Id="rId5" Type="http://schemas.openxmlformats.org/officeDocument/2006/relationships/hyperlink" Target="https://www.youtube.com/channel/UCFB0dxMudkws1q8w5NJEAmw" TargetMode="External"/><Relationship Id="rId4" Type="http://schemas.openxmlformats.org/officeDocument/2006/relationships/hyperlink" Target="https://www.youtube.com/watch?v=d56sf29tSzw" TargetMode="External"/><Relationship Id="rId3" Type="http://schemas.openxmlformats.org/officeDocument/2006/relationships/hyperlink" Target="https://www.youtube.com/watch?v=ftPoGO5AvyM&amp;t=427s" TargetMode="External"/><Relationship Id="rId2" Type="http://schemas.openxmlformats.org/officeDocument/2006/relationships/hyperlink" Target="https://www.freeprojectz.com/dbms-sql-database-project/airlines-ticket-booking-system-dbms-project" TargetMode="External"/><Relationship Id="rId1"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46000"/>
            <a:lum/>
          </a:blip>
          <a:srcRect/>
          <a:stretch>
            <a:fillRect t="-3000" b="-3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8741" y="0"/>
            <a:ext cx="8354518" cy="1141517"/>
          </a:xfrm>
        </p:spPr>
        <p:txBody>
          <a:bodyPr>
            <a:scene3d>
              <a:camera prst="orthographicFront"/>
              <a:lightRig rig="soft" dir="t">
                <a:rot lat="0" lon="0" rev="15600000"/>
              </a:lightRig>
            </a:scene3d>
            <a:sp3d extrusionH="57150" prstMaterial="softEdge">
              <a:bevelT w="25400" h="38100"/>
            </a:sp3d>
          </a:bodyPr>
          <a:lstStyle/>
          <a:p>
            <a:r>
              <a:rPr lang="en-US" b="1" dirty="0">
                <a:gradFill flip="none" rotWithShape="1">
                  <a:gsLst>
                    <a:gs pos="0">
                      <a:srgbClr val="D046D7">
                        <a:shade val="30000"/>
                        <a:satMod val="115000"/>
                      </a:srgbClr>
                    </a:gs>
                    <a:gs pos="50000">
                      <a:srgbClr val="D046D7">
                        <a:shade val="67500"/>
                        <a:satMod val="115000"/>
                      </a:srgbClr>
                    </a:gs>
                    <a:gs pos="100000">
                      <a:srgbClr val="D046D7">
                        <a:shade val="100000"/>
                        <a:satMod val="115000"/>
                      </a:srgbClr>
                    </a:gs>
                  </a:gsLst>
                  <a:path path="circle">
                    <a:fillToRect l="50000" t="50000" r="50000" b="50000"/>
                  </a:path>
                  <a:tileRect/>
                </a:gradFill>
                <a:effectLst>
                  <a:outerShdw blurRad="50800" dist="38100" dir="10800000" algn="r" rotWithShape="0">
                    <a:prstClr val="black">
                      <a:alpha val="40000"/>
                    </a:prstClr>
                  </a:outerShdw>
                </a:effectLst>
                <a:latin typeface="Arial Rounded MT Bold" panose="020F0704030504030204" pitchFamily="34" charset="77"/>
                <a:cs typeface="Baloo" panose="03080902040302020200" pitchFamily="66" charset="77"/>
              </a:rPr>
              <a:t>CSE2004 DBMS</a:t>
            </a:r>
            <a:endParaRPr lang="en-US" b="1" dirty="0">
              <a:gradFill flip="none" rotWithShape="1">
                <a:gsLst>
                  <a:gs pos="0">
                    <a:srgbClr val="D046D7">
                      <a:shade val="30000"/>
                      <a:satMod val="115000"/>
                    </a:srgbClr>
                  </a:gs>
                  <a:gs pos="50000">
                    <a:srgbClr val="D046D7">
                      <a:shade val="67500"/>
                      <a:satMod val="115000"/>
                    </a:srgbClr>
                  </a:gs>
                  <a:gs pos="100000">
                    <a:srgbClr val="D046D7">
                      <a:shade val="100000"/>
                      <a:satMod val="115000"/>
                    </a:srgbClr>
                  </a:gs>
                </a:gsLst>
                <a:path path="circle">
                  <a:fillToRect l="50000" t="50000" r="50000" b="50000"/>
                </a:path>
                <a:tileRect/>
              </a:gradFill>
              <a:effectLst>
                <a:outerShdw blurRad="50800" dist="38100" dir="10800000" algn="r" rotWithShape="0">
                  <a:prstClr val="black">
                    <a:alpha val="40000"/>
                  </a:prstClr>
                </a:outerShdw>
              </a:effectLst>
              <a:latin typeface="Arial Rounded MT Bold" panose="020F0704030504030204" pitchFamily="34" charset="77"/>
              <a:cs typeface="Baloo" panose="03080902040302020200" pitchFamily="66" charset="77"/>
            </a:endParaRPr>
          </a:p>
        </p:txBody>
      </p:sp>
      <p:sp>
        <p:nvSpPr>
          <p:cNvPr id="3" name="Subtitle 2"/>
          <p:cNvSpPr>
            <a:spLocks noGrp="1"/>
          </p:cNvSpPr>
          <p:nvPr>
            <p:ph type="subTitle" idx="1"/>
          </p:nvPr>
        </p:nvSpPr>
        <p:spPr>
          <a:xfrm>
            <a:off x="1389088" y="1608345"/>
            <a:ext cx="9238938" cy="4547128"/>
          </a:xfrm>
          <a:ln>
            <a:noFill/>
          </a:ln>
        </p:spPr>
        <p:txBody>
          <a:bodyPr>
            <a:noAutofit/>
            <a:scene3d>
              <a:camera prst="orthographicFront"/>
              <a:lightRig rig="soft" dir="t">
                <a:rot lat="0" lon="0" rev="15600000"/>
              </a:lightRig>
            </a:scene3d>
            <a:sp3d extrusionH="57150" prstMaterial="softEdge">
              <a:bevelT w="25400" h="38100"/>
            </a:sp3d>
          </a:bodyPr>
          <a:lstStyle/>
          <a:p>
            <a:r>
              <a:rPr lang="en-US" sz="3600" b="1" dirty="0">
                <a:ln w="19050">
                  <a:noFill/>
                </a:ln>
                <a:solidFill>
                  <a:srgbClr val="CB5569"/>
                </a:solidFill>
                <a:effectLst>
                  <a:glow rad="114300">
                    <a:schemeClr val="accent2">
                      <a:satMod val="175000"/>
                      <a:alpha val="32000"/>
                    </a:schemeClr>
                  </a:glow>
                  <a:outerShdw blurRad="38100" dist="25400" dir="5400000" algn="ctr" rotWithShape="0">
                    <a:srgbClr val="6E747A">
                      <a:alpha val="43000"/>
                    </a:srgbClr>
                  </a:outerShdw>
                </a:effectLst>
              </a:rPr>
              <a:t>Flight Ticket Reservation System</a:t>
            </a:r>
            <a:endParaRPr lang="en-US" sz="3600" b="1" dirty="0">
              <a:ln w="19050">
                <a:noFill/>
              </a:ln>
              <a:solidFill>
                <a:srgbClr val="CB5569"/>
              </a:solidFill>
              <a:effectLst>
                <a:glow rad="114300">
                  <a:schemeClr val="accent2">
                    <a:satMod val="175000"/>
                    <a:alpha val="32000"/>
                  </a:schemeClr>
                </a:glow>
                <a:outerShdw blurRad="38100" dist="25400" dir="5400000" algn="ctr" rotWithShape="0">
                  <a:srgbClr val="6E747A">
                    <a:alpha val="43000"/>
                  </a:srgbClr>
                </a:outerShdw>
              </a:effectLst>
            </a:endParaRPr>
          </a:p>
          <a:p>
            <a:r>
              <a:rPr lang="en-US" sz="3600" b="1" dirty="0">
                <a:ln w="19050">
                  <a:noFill/>
                </a:ln>
                <a:solidFill>
                  <a:srgbClr val="CB5569"/>
                </a:solidFill>
                <a:effectLst>
                  <a:glow rad="114300">
                    <a:schemeClr val="accent2">
                      <a:satMod val="175000"/>
                      <a:alpha val="32000"/>
                    </a:schemeClr>
                  </a:glow>
                  <a:outerShdw blurRad="38100" dist="25400" dir="5400000" algn="ctr" rotWithShape="0">
                    <a:srgbClr val="6E747A">
                      <a:alpha val="43000"/>
                    </a:srgbClr>
                  </a:outerShdw>
                </a:effectLst>
              </a:rPr>
              <a:t>(Review-1)</a:t>
            </a:r>
            <a:endParaRPr lang="en-US" sz="3600" b="1" dirty="0">
              <a:ln w="19050">
                <a:noFill/>
              </a:ln>
              <a:solidFill>
                <a:srgbClr val="CB5569"/>
              </a:solidFill>
              <a:effectLst>
                <a:glow rad="114300">
                  <a:schemeClr val="accent2">
                    <a:satMod val="175000"/>
                    <a:alpha val="32000"/>
                  </a:schemeClr>
                </a:glow>
                <a:outerShdw blurRad="38100" dist="25400" dir="5400000" algn="ctr" rotWithShape="0">
                  <a:srgbClr val="6E747A">
                    <a:alpha val="43000"/>
                  </a:srgbClr>
                </a:outerShdw>
              </a:effectLst>
            </a:endParaRPr>
          </a:p>
          <a:p>
            <a:r>
              <a:rPr lang="en-US" sz="3400" b="1" dirty="0" err="1">
                <a:ln w="0"/>
                <a:solidFill>
                  <a:srgbClr val="3C6CC0"/>
                </a:solidFill>
                <a:effectLst>
                  <a:outerShdw blurRad="38100" dist="19050" dir="2700000" algn="tl" rotWithShape="0">
                    <a:schemeClr val="dk1">
                      <a:alpha val="40000"/>
                    </a:schemeClr>
                  </a:outerShdw>
                </a:effectLst>
              </a:rPr>
              <a:t>Saptajit</a:t>
            </a:r>
            <a:r>
              <a:rPr lang="en-US" sz="3400" b="1" dirty="0">
                <a:ln w="0"/>
                <a:solidFill>
                  <a:srgbClr val="3C6CC0"/>
                </a:solidFill>
                <a:effectLst>
                  <a:outerShdw blurRad="38100" dist="19050" dir="2700000" algn="tl" rotWithShape="0">
                    <a:schemeClr val="dk1">
                      <a:alpha val="40000"/>
                    </a:schemeClr>
                  </a:outerShdw>
                </a:effectLst>
              </a:rPr>
              <a:t> Banerjee – 20BCE1513</a:t>
            </a:r>
            <a:r>
              <a:rPr lang="en-IN" sz="3400" b="1" dirty="0">
                <a:ln w="0"/>
                <a:solidFill>
                  <a:srgbClr val="3C6CC0"/>
                </a:solidFill>
                <a:effectLst>
                  <a:outerShdw blurRad="38100" dist="19050" dir="2700000" algn="tl" rotWithShape="0">
                    <a:schemeClr val="dk1">
                      <a:alpha val="40000"/>
                    </a:schemeClr>
                  </a:outerShdw>
                </a:effectLst>
              </a:rPr>
              <a:t> </a:t>
            </a:r>
            <a:endParaRPr lang="en-IN" sz="3400" b="1" dirty="0">
              <a:ln w="0"/>
              <a:solidFill>
                <a:srgbClr val="3C6CC0"/>
              </a:solidFill>
              <a:effectLst>
                <a:outerShdw blurRad="38100" dist="19050" dir="2700000" algn="tl" rotWithShape="0">
                  <a:schemeClr val="dk1">
                    <a:alpha val="4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57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942907" y="2449106"/>
            <a:ext cx="4371753" cy="1325563"/>
          </a:xfrm>
        </p:spPr>
        <p:txBody>
          <a:bodyPr>
            <a:normAutofit/>
          </a:bodyPr>
          <a:lstStyle/>
          <a:p>
            <a:r>
              <a:rPr lang="en-US" sz="4800" b="1" spc="50" dirty="0">
                <a:ln w="0"/>
                <a:solidFill>
                  <a:srgbClr val="FF7951"/>
                </a:solidFill>
                <a:effectLst>
                  <a:glow rad="139700">
                    <a:schemeClr val="accent5">
                      <a:satMod val="175000"/>
                      <a:alpha val="40000"/>
                    </a:schemeClr>
                  </a:glow>
                  <a:innerShdw blurRad="63500" dist="50800" dir="13500000">
                    <a:srgbClr val="000000">
                      <a:alpha val="50000"/>
                    </a:srgbClr>
                  </a:innerShdw>
                </a:effectLst>
                <a:latin typeface="Cooper Black" panose="0208090404030B020404" pitchFamily="18" charset="77"/>
              </a:rPr>
              <a:t>THANK YOU</a:t>
            </a:r>
            <a:endParaRPr lang="en-US" sz="4800" b="1" spc="50" dirty="0">
              <a:ln w="0"/>
              <a:solidFill>
                <a:srgbClr val="FF7951"/>
              </a:solidFill>
              <a:effectLst>
                <a:glow rad="139700">
                  <a:schemeClr val="accent5">
                    <a:satMod val="175000"/>
                    <a:alpha val="40000"/>
                  </a:schemeClr>
                </a:glow>
                <a:innerShdw blurRad="63500" dist="50800" dir="13500000">
                  <a:srgbClr val="000000">
                    <a:alpha val="50000"/>
                  </a:srgbClr>
                </a:innerShdw>
              </a:effectLst>
              <a:latin typeface="Cooper Black" panose="0208090404030B020404" pitchFamily="18" charset="77"/>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58911" y="0"/>
            <a:ext cx="8459449" cy="1051576"/>
          </a:xfrm>
        </p:spPr>
        <p:txBody>
          <a:bodyPr/>
          <a:lstStyle/>
          <a:p>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ooper Black" panose="0208090404030B020404" pitchFamily="18" charset="77"/>
              </a:rPr>
              <a:t>Title</a:t>
            </a:r>
            <a:endPar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ooper Black" panose="0208090404030B020404" pitchFamily="18" charset="77"/>
            </a:endParaRPr>
          </a:p>
        </p:txBody>
      </p:sp>
      <p:sp>
        <p:nvSpPr>
          <p:cNvPr id="3" name="Subtitle 2"/>
          <p:cNvSpPr>
            <a:spLocks noGrp="1"/>
          </p:cNvSpPr>
          <p:nvPr>
            <p:ph type="subTitle" idx="1"/>
          </p:nvPr>
        </p:nvSpPr>
        <p:spPr>
          <a:xfrm>
            <a:off x="2528341" y="1728267"/>
            <a:ext cx="9144000" cy="4169613"/>
          </a:xfrm>
        </p:spPr>
        <p:txBody>
          <a:bodyPr>
            <a:normAutofit/>
          </a:bodyPr>
          <a:lstStyle/>
          <a:p>
            <a:pPr marL="457200" indent="-457200" algn="l">
              <a:buFont typeface="+mj-lt"/>
              <a:buAutoNum type="arabicPeriod"/>
            </a:pPr>
            <a:r>
              <a:rPr lang="en-US" sz="2800" dirty="0">
                <a:solidFill>
                  <a:srgbClr val="62DBE2"/>
                </a:solidFill>
              </a:rPr>
              <a:t>Objective</a:t>
            </a:r>
            <a:endParaRPr lang="en-US" sz="2800" dirty="0">
              <a:solidFill>
                <a:srgbClr val="62DBE2"/>
              </a:solidFill>
            </a:endParaRPr>
          </a:p>
          <a:p>
            <a:pPr marL="457200" indent="-457200" algn="l">
              <a:buFont typeface="+mj-lt"/>
              <a:buAutoNum type="arabicPeriod"/>
            </a:pPr>
            <a:r>
              <a:rPr lang="en-US" sz="2800" dirty="0">
                <a:solidFill>
                  <a:srgbClr val="62DBE2"/>
                </a:solidFill>
              </a:rPr>
              <a:t>Drawback Existing System</a:t>
            </a:r>
            <a:endParaRPr lang="en-US" sz="2800" dirty="0">
              <a:solidFill>
                <a:srgbClr val="62DBE2"/>
              </a:solidFill>
            </a:endParaRPr>
          </a:p>
          <a:p>
            <a:pPr marL="457200" indent="-457200" algn="l">
              <a:buFont typeface="+mj-lt"/>
              <a:buAutoNum type="arabicPeriod"/>
            </a:pPr>
            <a:r>
              <a:rPr lang="en-US" sz="2800" dirty="0">
                <a:solidFill>
                  <a:srgbClr val="62DBE2"/>
                </a:solidFill>
              </a:rPr>
              <a:t>Need Of DBMS In Project</a:t>
            </a:r>
            <a:endParaRPr lang="en-US" sz="2800" dirty="0">
              <a:solidFill>
                <a:srgbClr val="62DBE2"/>
              </a:solidFill>
            </a:endParaRPr>
          </a:p>
          <a:p>
            <a:pPr marL="457200" indent="-457200" algn="l">
              <a:buFont typeface="+mj-lt"/>
              <a:buAutoNum type="arabicPeriod"/>
            </a:pPr>
            <a:r>
              <a:rPr lang="en-US" sz="2800" dirty="0">
                <a:solidFill>
                  <a:srgbClr val="62DBE2"/>
                </a:solidFill>
              </a:rPr>
              <a:t>Modules</a:t>
            </a:r>
            <a:endParaRPr lang="en-US" sz="2800" dirty="0">
              <a:solidFill>
                <a:srgbClr val="62DBE2"/>
              </a:solidFill>
            </a:endParaRPr>
          </a:p>
          <a:p>
            <a:pPr marL="457200" indent="-457200" algn="l">
              <a:buFont typeface="+mj-lt"/>
              <a:buAutoNum type="arabicPeriod"/>
            </a:pPr>
            <a:r>
              <a:rPr lang="en-US" sz="2800" dirty="0">
                <a:solidFill>
                  <a:srgbClr val="62DBE2"/>
                </a:solidFill>
              </a:rPr>
              <a:t>ER Diagram </a:t>
            </a:r>
            <a:endParaRPr lang="en-US" sz="2800" dirty="0">
              <a:solidFill>
                <a:srgbClr val="62DBE2"/>
              </a:solidFill>
            </a:endParaRPr>
          </a:p>
          <a:p>
            <a:pPr marL="457200" indent="-457200" algn="l">
              <a:buFont typeface="+mj-lt"/>
              <a:buAutoNum type="arabicPeriod"/>
            </a:pPr>
            <a:r>
              <a:rPr lang="en-US" sz="2800" dirty="0">
                <a:solidFill>
                  <a:srgbClr val="62DBE2"/>
                </a:solidFill>
              </a:rPr>
              <a:t>Software &amp; Hardware Requirements</a:t>
            </a:r>
            <a:endParaRPr lang="en-US" sz="2800" dirty="0">
              <a:solidFill>
                <a:srgbClr val="62DBE2"/>
              </a:solidFill>
            </a:endParaRPr>
          </a:p>
          <a:p>
            <a:pPr marL="457200" indent="-457200" algn="l">
              <a:buFont typeface="+mj-lt"/>
              <a:buAutoNum type="arabicPeriod"/>
            </a:pPr>
            <a:r>
              <a:rPr lang="en-US" sz="2800" dirty="0">
                <a:solidFill>
                  <a:srgbClr val="62DBE2"/>
                </a:solidFill>
              </a:rPr>
              <a:t>References</a:t>
            </a:r>
            <a:endParaRPr lang="en-US" sz="2800" dirty="0">
              <a:solidFill>
                <a:srgbClr val="62DBE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75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34716"/>
            <a:ext cx="8684301" cy="1336389"/>
          </a:xfrm>
        </p:spPr>
        <p:txBody>
          <a:bodyPr>
            <a:scene3d>
              <a:camera prst="orthographicFront"/>
              <a:lightRig rig="soft" dir="t">
                <a:rot lat="0" lon="0" rev="15600000"/>
              </a:lightRig>
            </a:scene3d>
            <a:sp3d extrusionH="57150" prstMaterial="softEdge">
              <a:bevelT w="25400" h="38100" prst="riblet"/>
            </a:sp3d>
          </a:bodyPr>
          <a:lstStyle/>
          <a:p>
            <a:r>
              <a:rPr lang="en-US" b="1" dirty="0">
                <a:solidFill>
                  <a:srgbClr val="FF6B71"/>
                </a:solidFill>
                <a:effectLst>
                  <a:glow rad="101600">
                    <a:srgbClr val="62DBE2">
                      <a:alpha val="60000"/>
                    </a:srgbClr>
                  </a:glow>
                  <a:outerShdw blurRad="38100" dist="19050" dir="2700000" algn="tl" rotWithShape="0">
                    <a:schemeClr val="dk1">
                      <a:lumMod val="50000"/>
                      <a:alpha val="40000"/>
                    </a:schemeClr>
                  </a:outerShdw>
                </a:effectLst>
              </a:rPr>
              <a:t>Objective</a:t>
            </a:r>
            <a:endParaRPr lang="en-US" b="1" dirty="0">
              <a:solidFill>
                <a:srgbClr val="FF6B71"/>
              </a:solidFill>
              <a:effectLst>
                <a:glow rad="101600">
                  <a:srgbClr val="62DBE2">
                    <a:alpha val="60000"/>
                  </a:srgbClr>
                </a:glow>
                <a:outerShdw blurRad="38100" dist="19050" dir="2700000" algn="tl" rotWithShape="0">
                  <a:schemeClr val="dk1">
                    <a:lumMod val="50000"/>
                    <a:alpha val="40000"/>
                  </a:schemeClr>
                </a:outerShdw>
              </a:effectLst>
            </a:endParaRPr>
          </a:p>
        </p:txBody>
      </p:sp>
      <p:sp>
        <p:nvSpPr>
          <p:cNvPr id="3" name="Subtitle 2"/>
          <p:cNvSpPr>
            <a:spLocks noGrp="1"/>
          </p:cNvSpPr>
          <p:nvPr>
            <p:ph type="subTitle" idx="1"/>
          </p:nvPr>
        </p:nvSpPr>
        <p:spPr>
          <a:xfrm>
            <a:off x="1523999" y="1381586"/>
            <a:ext cx="9395791" cy="4157823"/>
          </a:xfrm>
        </p:spPr>
        <p:txBody>
          <a:bodyPr>
            <a:noAutofit/>
          </a:bodyPr>
          <a:lstStyle/>
          <a:p>
            <a:pPr algn="just"/>
            <a:r>
              <a:rPr lang="en-US" sz="2800" dirty="0">
                <a:solidFill>
                  <a:srgbClr val="FFC000"/>
                </a:solidFill>
              </a:rPr>
              <a:t>Though many people travel in airlines but many of them don’t know how to book tickets online so they go to cyber café and have to pay some extra commission to that café owner. They may share many personal details like </a:t>
            </a:r>
            <a:r>
              <a:rPr lang="en-US" sz="2800" dirty="0" err="1">
                <a:solidFill>
                  <a:srgbClr val="FFC000"/>
                </a:solidFill>
              </a:rPr>
              <a:t>aadhar</a:t>
            </a:r>
            <a:r>
              <a:rPr lang="en-US" sz="2800" dirty="0">
                <a:solidFill>
                  <a:srgbClr val="FFC000"/>
                </a:solidFill>
              </a:rPr>
              <a:t> number, bank account no, </a:t>
            </a:r>
            <a:r>
              <a:rPr lang="en-US" sz="2800" dirty="0" err="1">
                <a:solidFill>
                  <a:srgbClr val="FFC000"/>
                </a:solidFill>
              </a:rPr>
              <a:t>etc</a:t>
            </a:r>
            <a:r>
              <a:rPr lang="en-US" sz="2800" dirty="0">
                <a:solidFill>
                  <a:srgbClr val="FFC000"/>
                </a:solidFill>
              </a:rPr>
              <a:t> which can be misused by that cybercafe owner and he may become a victim of cybercrime.</a:t>
            </a:r>
            <a:endParaRPr lang="en-US" sz="2800" dirty="0">
              <a:solidFill>
                <a:srgbClr val="FFC000"/>
              </a:solidFill>
            </a:endParaRPr>
          </a:p>
          <a:p>
            <a:pPr algn="just"/>
            <a:r>
              <a:rPr lang="en-US" sz="2800" dirty="0">
                <a:solidFill>
                  <a:srgbClr val="FFC000"/>
                </a:solidFill>
              </a:rPr>
              <a:t>So, a user-friendly interface should be used which will be very easy for customers so that he/she can book his/her ticket without sharing details with any third person. </a:t>
            </a:r>
            <a:endParaRPr lang="en-US" sz="2800" dirty="0">
              <a:solidFill>
                <a:srgbClr val="FFC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50000"/>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053770" y="1249"/>
            <a:ext cx="8360229" cy="766761"/>
          </a:xfrm>
        </p:spPr>
        <p:txBody>
          <a:bodyPr>
            <a:noAutofit/>
          </a:bodyPr>
          <a:lstStyle/>
          <a:p>
            <a:r>
              <a:rPr lang="en-US" sz="40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merican Typewriter" panose="02090604020004020304" pitchFamily="18" charset="77"/>
              </a:rPr>
              <a:t>Drawback Of Existing System</a:t>
            </a:r>
            <a:endParaRPr lang="en-US" sz="40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merican Typewriter" panose="02090604020004020304" pitchFamily="18" charset="77"/>
            </a:endParaRPr>
          </a:p>
        </p:txBody>
      </p:sp>
      <p:sp>
        <p:nvSpPr>
          <p:cNvPr id="3" name="Subtitle 2"/>
          <p:cNvSpPr>
            <a:spLocks noGrp="1"/>
          </p:cNvSpPr>
          <p:nvPr>
            <p:ph type="subTitle" idx="1"/>
          </p:nvPr>
        </p:nvSpPr>
        <p:spPr>
          <a:xfrm>
            <a:off x="1509485" y="1030513"/>
            <a:ext cx="9448801" cy="5442857"/>
          </a:xfrm>
        </p:spPr>
        <p:txBody>
          <a:bodyPr>
            <a:normAutofit fontScale="85000" lnSpcReduction="20000"/>
          </a:bodyPr>
          <a:lstStyle/>
          <a:p>
            <a:pPr algn="just"/>
            <a:r>
              <a:rPr lang="en-US" sz="2800" dirty="0">
                <a:solidFill>
                  <a:srgbClr val="7030A0"/>
                </a:solidFill>
              </a:rPr>
              <a:t>The file-based system is apparently used for the management of airlines. This system is more efficient than paper work-based systems but it still has many drawbacks. Some of the major drawbacks are:</a:t>
            </a:r>
            <a:endParaRPr lang="en-IN" sz="2800" dirty="0">
              <a:solidFill>
                <a:srgbClr val="7030A0"/>
              </a:solidFill>
            </a:endParaRPr>
          </a:p>
          <a:p>
            <a:pPr marL="457200" lvl="0" indent="-457200" algn="just">
              <a:buFont typeface="+mj-lt"/>
              <a:buAutoNum type="alphaUcPeriod"/>
            </a:pPr>
            <a:r>
              <a:rPr lang="en-US" sz="2800" dirty="0">
                <a:solidFill>
                  <a:srgbClr val="F44DAA"/>
                </a:solidFill>
              </a:rPr>
              <a:t>Data Redundancy: </a:t>
            </a:r>
            <a:r>
              <a:rPr lang="en-US" sz="2800" dirty="0">
                <a:solidFill>
                  <a:srgbClr val="7030A0"/>
                </a:solidFill>
              </a:rPr>
              <a:t>It is possible that some information could have been duplicated in different files leading to memory wastage.</a:t>
            </a:r>
            <a:endParaRPr lang="en-IN" sz="2800" dirty="0">
              <a:solidFill>
                <a:srgbClr val="7030A0"/>
              </a:solidFill>
            </a:endParaRPr>
          </a:p>
          <a:p>
            <a:pPr marL="457200" lvl="0" indent="-457200" algn="just">
              <a:buFont typeface="+mj-lt"/>
              <a:buAutoNum type="alphaUcPeriod"/>
            </a:pPr>
            <a:r>
              <a:rPr lang="en-US" sz="2800" dirty="0">
                <a:solidFill>
                  <a:srgbClr val="F44DAA"/>
                </a:solidFill>
              </a:rPr>
              <a:t>Data inconsistency: </a:t>
            </a:r>
            <a:r>
              <a:rPr lang="en-US" sz="2800" dirty="0">
                <a:solidFill>
                  <a:srgbClr val="7030A0"/>
                </a:solidFill>
              </a:rPr>
              <a:t>Because of Data Redundancy it is possible that data may not be available in an inconsistent state.</a:t>
            </a:r>
            <a:endParaRPr lang="en-IN" sz="2800" dirty="0">
              <a:solidFill>
                <a:srgbClr val="7030A0"/>
              </a:solidFill>
            </a:endParaRPr>
          </a:p>
          <a:p>
            <a:pPr marL="457200" lvl="0" indent="-457200" algn="just">
              <a:buFont typeface="+mj-lt"/>
              <a:buAutoNum type="alphaUcPeriod"/>
            </a:pPr>
            <a:r>
              <a:rPr lang="en-US" sz="2800" dirty="0">
                <a:solidFill>
                  <a:srgbClr val="F44DAA"/>
                </a:solidFill>
              </a:rPr>
              <a:t>Limited Data Sharing: </a:t>
            </a:r>
            <a:r>
              <a:rPr lang="en-US" sz="2800" dirty="0">
                <a:solidFill>
                  <a:srgbClr val="7030A0"/>
                </a:solidFill>
              </a:rPr>
              <a:t>Data are scattered in different files and many files have different formats and are stored in different locations leading to data isolation making it difficult to share data for different applications.  </a:t>
            </a:r>
            <a:endParaRPr lang="en-IN" sz="2800" dirty="0">
              <a:solidFill>
                <a:srgbClr val="7030A0"/>
              </a:solidFill>
            </a:endParaRPr>
          </a:p>
          <a:p>
            <a:pPr marL="457200" lvl="0" indent="-457200" algn="just">
              <a:buFont typeface="+mj-lt"/>
              <a:buAutoNum type="alphaUcPeriod"/>
            </a:pPr>
            <a:r>
              <a:rPr lang="en-US" sz="2800" dirty="0">
                <a:solidFill>
                  <a:srgbClr val="F44DAA"/>
                </a:solidFill>
              </a:rPr>
              <a:t>Difficulty in Accessing Data: </a:t>
            </a:r>
            <a:r>
              <a:rPr lang="en-US" sz="2800" dirty="0">
                <a:solidFill>
                  <a:srgbClr val="7030A0"/>
                </a:solidFill>
              </a:rPr>
              <a:t>Accessing of data is not convenient and efficient in this system</a:t>
            </a:r>
            <a:endParaRPr lang="en-IN" sz="2800" dirty="0">
              <a:solidFill>
                <a:srgbClr val="7030A0"/>
              </a:solidFill>
            </a:endParaRPr>
          </a:p>
          <a:p>
            <a:pPr marL="457200" lvl="0" indent="-457200" algn="just">
              <a:buFont typeface="+mj-lt"/>
              <a:buAutoNum type="alphaUcPeriod"/>
            </a:pPr>
            <a:r>
              <a:rPr lang="en-US" sz="2800" dirty="0">
                <a:solidFill>
                  <a:srgbClr val="F44DAA"/>
                </a:solidFill>
              </a:rPr>
              <a:t>Security Problems: </a:t>
            </a:r>
            <a:r>
              <a:rPr lang="en-US" sz="2800" dirty="0">
                <a:solidFill>
                  <a:srgbClr val="7030A0"/>
                </a:solidFill>
              </a:rPr>
              <a:t>The database based on the File system has poor data security and cannot limit the access of data to the user.</a:t>
            </a:r>
            <a:endParaRPr lang="en-IN" sz="2800" dirty="0">
              <a:solidFill>
                <a:srgbClr val="7030A0"/>
              </a:solidFill>
            </a:endParaRPr>
          </a:p>
          <a:p>
            <a:pPr algn="just"/>
            <a:r>
              <a:rPr lang="en-US" sz="2800" dirty="0">
                <a:solidFill>
                  <a:srgbClr val="7030A0"/>
                </a:solidFill>
              </a:rPr>
              <a:t>The paper based systems are very inefficient for modern day applications as they lack automation for entry and accessibility of data.</a:t>
            </a:r>
            <a:endParaRPr lang="en-IN" sz="2800" dirty="0">
              <a:solidFill>
                <a:srgbClr val="7030A0"/>
              </a:solidFill>
            </a:endParaRPr>
          </a:p>
          <a:p>
            <a:pPr algn="just"/>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63000"/>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154194" y="0"/>
            <a:ext cx="7471719" cy="976828"/>
          </a:xfrm>
        </p:spPr>
        <p:txBody>
          <a:bodyPr/>
          <a:lstStyle/>
          <a:p>
            <a:r>
              <a:rPr lang="en-US" b="1" dirty="0">
                <a:ln w="12700">
                  <a:solidFill>
                    <a:schemeClr val="tx2">
                      <a:lumMod val="75000"/>
                    </a:schemeClr>
                  </a:solidFill>
                  <a:prstDash val="solid"/>
                </a:ln>
                <a:solidFill>
                  <a:srgbClr val="F44DAA"/>
                </a:solidFill>
                <a:effectLst>
                  <a:outerShdw dist="38100" dir="2640000" algn="bl" rotWithShape="0">
                    <a:schemeClr val="tx2">
                      <a:lumMod val="75000"/>
                    </a:schemeClr>
                  </a:outerShdw>
                </a:effectLst>
                <a:latin typeface="American Typewriter" panose="02090604020004020304" pitchFamily="18" charset="77"/>
              </a:rPr>
              <a:t>Need Of DBMS</a:t>
            </a:r>
            <a:endParaRPr lang="en-US" b="1" dirty="0">
              <a:ln w="12700">
                <a:solidFill>
                  <a:schemeClr val="tx2">
                    <a:lumMod val="75000"/>
                  </a:schemeClr>
                </a:solidFill>
                <a:prstDash val="solid"/>
              </a:ln>
              <a:solidFill>
                <a:srgbClr val="F44DAA"/>
              </a:solidFill>
              <a:effectLst>
                <a:outerShdw dist="38100" dir="2640000" algn="bl" rotWithShape="0">
                  <a:schemeClr val="tx2">
                    <a:lumMod val="75000"/>
                  </a:schemeClr>
                </a:outerShdw>
              </a:effectLst>
              <a:latin typeface="American Typewriter" panose="02090604020004020304" pitchFamily="18" charset="77"/>
            </a:endParaRPr>
          </a:p>
        </p:txBody>
      </p:sp>
      <p:sp>
        <p:nvSpPr>
          <p:cNvPr id="3" name="Subtitle 2"/>
          <p:cNvSpPr>
            <a:spLocks noGrp="1"/>
          </p:cNvSpPr>
          <p:nvPr>
            <p:ph type="subTitle" idx="1"/>
          </p:nvPr>
        </p:nvSpPr>
        <p:spPr>
          <a:xfrm>
            <a:off x="1523999" y="1594022"/>
            <a:ext cx="9201665" cy="5263978"/>
          </a:xfrm>
        </p:spPr>
        <p:txBody>
          <a:bodyPr>
            <a:normAutofit fontScale="85000" lnSpcReduction="10000"/>
          </a:bodyPr>
          <a:lstStyle/>
          <a:p>
            <a:pPr marL="342900" indent="-342900" algn="just">
              <a:buFont typeface="Wingdings" panose="05000000000000000000" pitchFamily="2" charset="2"/>
              <a:buChar char="Ø"/>
            </a:pPr>
            <a:r>
              <a:rPr lang="en-US" sz="3200" dirty="0"/>
              <a:t>As we are dealing with lot of information of many customers, so we have to store all that information at a place where those information will be secure and easily accessible to authority. </a:t>
            </a:r>
            <a:endParaRPr lang="en-US" sz="3200" dirty="0"/>
          </a:p>
          <a:p>
            <a:pPr marL="342900" indent="-342900" algn="just">
              <a:buFont typeface="Wingdings" panose="05000000000000000000" pitchFamily="2" charset="2"/>
              <a:buChar char="Ø"/>
            </a:pPr>
            <a:r>
              <a:rPr lang="en-US" sz="3200" dirty="0"/>
              <a:t>For this purpose, a Data Base Management(DBMS) system is required which will run with the backend code and frontend code store all the data from the Graphical User Interface(GUI) easily.</a:t>
            </a:r>
            <a:endParaRPr lang="en-US" sz="3200" dirty="0"/>
          </a:p>
          <a:p>
            <a:pPr marL="342900" indent="-342900" algn="just">
              <a:buFont typeface="Wingdings" panose="05000000000000000000" pitchFamily="2" charset="2"/>
              <a:buChar char="Ø"/>
            </a:pPr>
            <a:r>
              <a:rPr lang="en-US" sz="3200" dirty="0"/>
              <a:t>A good Data Base Management(DBMS) system should be chosen so that it can store data and operate with other systems efficiently.</a:t>
            </a:r>
            <a:endParaRPr lang="en-US" sz="3200" dirty="0"/>
          </a:p>
          <a:p>
            <a:pPr marL="342900" indent="-342900" algn="just">
              <a:buFont typeface="Wingdings" panose="05000000000000000000" pitchFamily="2" charset="2"/>
              <a:buChar char="Ø"/>
            </a:pPr>
            <a:r>
              <a:rPr lang="en-US" sz="3200" dirty="0"/>
              <a:t>It also should have high security so that data cannot be  stolen by any third party and give limited access of data to its users.</a:t>
            </a:r>
            <a:endParaRPr lang="en-US" sz="3200" dirty="0"/>
          </a:p>
          <a:p>
            <a:pPr algn="just"/>
            <a:r>
              <a:rPr lang="en-US" dirty="0"/>
              <a:t> </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84000"/>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101499" y="275261"/>
            <a:ext cx="7678057" cy="1013506"/>
          </a:xfrm>
        </p:spPr>
        <p:txBody>
          <a:bodyPr/>
          <a:lstStyle/>
          <a:p>
            <a:r>
              <a:rPr lang="en-US" b="1" dirty="0">
                <a:ln w="12700">
                  <a:solidFill>
                    <a:schemeClr val="tx2">
                      <a:lumMod val="75000"/>
                    </a:schemeClr>
                  </a:solidFill>
                  <a:prstDash val="solid"/>
                </a:ln>
                <a:solidFill>
                  <a:srgbClr val="D046D7"/>
                </a:solidFill>
                <a:effectLst>
                  <a:outerShdw dist="38100" dir="2640000" algn="bl" rotWithShape="0">
                    <a:schemeClr val="tx2">
                      <a:lumMod val="75000"/>
                    </a:schemeClr>
                  </a:outerShdw>
                </a:effectLst>
                <a:latin typeface="American Typewriter" panose="02090604020004020304" pitchFamily="18" charset="77"/>
              </a:rPr>
              <a:t>Modules</a:t>
            </a:r>
            <a:endParaRPr lang="en-US" b="1" dirty="0">
              <a:ln w="12700">
                <a:solidFill>
                  <a:schemeClr val="tx2">
                    <a:lumMod val="75000"/>
                  </a:schemeClr>
                </a:solidFill>
                <a:prstDash val="solid"/>
              </a:ln>
              <a:solidFill>
                <a:srgbClr val="D046D7"/>
              </a:solidFill>
              <a:effectLst>
                <a:outerShdw dist="38100" dir="2640000" algn="bl" rotWithShape="0">
                  <a:schemeClr val="tx2">
                    <a:lumMod val="75000"/>
                  </a:schemeClr>
                </a:outerShdw>
              </a:effectLst>
              <a:latin typeface="American Typewriter" panose="02090604020004020304" pitchFamily="18" charset="77"/>
            </a:endParaRPr>
          </a:p>
        </p:txBody>
      </p:sp>
      <p:sp>
        <p:nvSpPr>
          <p:cNvPr id="3" name="Subtitle 2"/>
          <p:cNvSpPr>
            <a:spLocks noGrp="1"/>
          </p:cNvSpPr>
          <p:nvPr>
            <p:ph type="subTitle" idx="1"/>
          </p:nvPr>
        </p:nvSpPr>
        <p:spPr>
          <a:xfrm>
            <a:off x="2540000" y="1654627"/>
            <a:ext cx="9144000" cy="4209143"/>
          </a:xfrm>
        </p:spPr>
        <p:txBody>
          <a:bodyPr>
            <a:noAutofit/>
          </a:bodyPr>
          <a:lstStyle/>
          <a:p>
            <a:pPr marL="457200" indent="-457200" algn="l">
              <a:lnSpc>
                <a:spcPct val="150000"/>
              </a:lnSpc>
              <a:buFont typeface="+mj-lt"/>
              <a:buAutoNum type="arabicPeriod"/>
            </a:pPr>
            <a:r>
              <a:rPr lang="en-US" sz="3600" dirty="0">
                <a:ln w="0"/>
                <a:solidFill>
                  <a:schemeClr val="accent4">
                    <a:lumMod val="60000"/>
                    <a:lumOff val="40000"/>
                  </a:schemeClr>
                </a:solidFill>
                <a:effectLst>
                  <a:outerShdw blurRad="38100" dist="19050" dir="2700000" algn="tl" rotWithShape="0">
                    <a:schemeClr val="dk1">
                      <a:alpha val="40000"/>
                    </a:schemeClr>
                  </a:outerShdw>
                </a:effectLst>
              </a:rPr>
              <a:t>User</a:t>
            </a:r>
            <a:endParaRPr lang="en-US" sz="3600" dirty="0">
              <a:ln w="0"/>
              <a:solidFill>
                <a:schemeClr val="accent4">
                  <a:lumMod val="60000"/>
                  <a:lumOff val="40000"/>
                </a:schemeClr>
              </a:solidFill>
              <a:effectLst>
                <a:outerShdw blurRad="38100" dist="19050" dir="2700000" algn="tl" rotWithShape="0">
                  <a:schemeClr val="dk1">
                    <a:alpha val="40000"/>
                  </a:schemeClr>
                </a:outerShdw>
              </a:effectLst>
            </a:endParaRPr>
          </a:p>
          <a:p>
            <a:pPr marL="457200" indent="-457200" algn="l">
              <a:lnSpc>
                <a:spcPct val="150000"/>
              </a:lnSpc>
              <a:buFont typeface="+mj-lt"/>
              <a:buAutoNum type="arabicPeriod"/>
            </a:pPr>
            <a:r>
              <a:rPr lang="en-US" sz="3600" dirty="0">
                <a:ln w="0"/>
                <a:solidFill>
                  <a:schemeClr val="accent4">
                    <a:lumMod val="60000"/>
                    <a:lumOff val="40000"/>
                  </a:schemeClr>
                </a:solidFill>
                <a:effectLst>
                  <a:outerShdw blurRad="38100" dist="19050" dir="2700000" algn="tl" rotWithShape="0">
                    <a:schemeClr val="dk1">
                      <a:alpha val="40000"/>
                    </a:schemeClr>
                  </a:outerShdw>
                </a:effectLst>
              </a:rPr>
              <a:t>Admin</a:t>
            </a:r>
            <a:endParaRPr lang="en-US" sz="3600" dirty="0">
              <a:ln w="0"/>
              <a:solidFill>
                <a:schemeClr val="accent4">
                  <a:lumMod val="60000"/>
                  <a:lumOff val="40000"/>
                </a:schemeClr>
              </a:solidFill>
              <a:effectLst>
                <a:outerShdw blurRad="38100" dist="19050" dir="2700000" algn="tl" rotWithShape="0">
                  <a:schemeClr val="dk1">
                    <a:alpha val="40000"/>
                  </a:schemeClr>
                </a:outerShdw>
              </a:effectLst>
            </a:endParaRPr>
          </a:p>
          <a:p>
            <a:pPr marL="457200" indent="-457200" algn="l">
              <a:lnSpc>
                <a:spcPct val="150000"/>
              </a:lnSpc>
              <a:buFont typeface="+mj-lt"/>
              <a:buAutoNum type="arabicPeriod"/>
            </a:pPr>
            <a:r>
              <a:rPr lang="en-US" sz="3600" dirty="0">
                <a:ln w="0"/>
                <a:solidFill>
                  <a:schemeClr val="accent4">
                    <a:lumMod val="60000"/>
                    <a:lumOff val="40000"/>
                  </a:schemeClr>
                </a:solidFill>
                <a:effectLst>
                  <a:outerShdw blurRad="38100" dist="19050" dir="2700000" algn="tl" rotWithShape="0">
                    <a:schemeClr val="dk1">
                      <a:alpha val="40000"/>
                    </a:schemeClr>
                  </a:outerShdw>
                </a:effectLst>
              </a:rPr>
              <a:t>Tickets</a:t>
            </a:r>
            <a:endParaRPr lang="en-US" sz="3600" dirty="0">
              <a:ln w="0"/>
              <a:solidFill>
                <a:schemeClr val="accent4">
                  <a:lumMod val="60000"/>
                  <a:lumOff val="40000"/>
                </a:schemeClr>
              </a:solidFill>
              <a:effectLst>
                <a:outerShdw blurRad="38100" dist="19050" dir="2700000" algn="tl" rotWithShape="0">
                  <a:schemeClr val="dk1">
                    <a:alpha val="40000"/>
                  </a:schemeClr>
                </a:outerShdw>
              </a:effectLst>
            </a:endParaRPr>
          </a:p>
          <a:p>
            <a:pPr marL="457200" indent="-457200" algn="l">
              <a:lnSpc>
                <a:spcPct val="150000"/>
              </a:lnSpc>
              <a:buFont typeface="+mj-lt"/>
              <a:buAutoNum type="arabicPeriod"/>
            </a:pPr>
            <a:r>
              <a:rPr lang="en-US" sz="3600" dirty="0">
                <a:ln w="0"/>
                <a:solidFill>
                  <a:schemeClr val="accent4">
                    <a:lumMod val="60000"/>
                    <a:lumOff val="40000"/>
                  </a:schemeClr>
                </a:solidFill>
                <a:effectLst>
                  <a:outerShdw blurRad="38100" dist="19050" dir="2700000" algn="tl" rotWithShape="0">
                    <a:schemeClr val="dk1">
                      <a:alpha val="40000"/>
                    </a:schemeClr>
                  </a:outerShdw>
                </a:effectLst>
              </a:rPr>
              <a:t>Airlines</a:t>
            </a:r>
            <a:endParaRPr lang="en-US" sz="3600" dirty="0">
              <a:ln w="0"/>
              <a:solidFill>
                <a:schemeClr val="accent4">
                  <a:lumMod val="60000"/>
                  <a:lumOff val="40000"/>
                </a:schemeClr>
              </a:solidFill>
              <a:effectLst>
                <a:outerShdw blurRad="38100" dist="19050" dir="2700000" algn="tl" rotWithShape="0">
                  <a:schemeClr val="dk1">
                    <a:alpha val="40000"/>
                  </a:schemeClr>
                </a:outerShdw>
              </a:effectLst>
            </a:endParaRPr>
          </a:p>
          <a:p>
            <a:pPr marL="457200" indent="-457200" algn="l">
              <a:lnSpc>
                <a:spcPct val="150000"/>
              </a:lnSpc>
              <a:buFont typeface="+mj-lt"/>
              <a:buAutoNum type="arabicPeriod"/>
            </a:pPr>
            <a:r>
              <a:rPr lang="en-US" sz="3600" dirty="0">
                <a:ln w="0"/>
                <a:solidFill>
                  <a:schemeClr val="accent4">
                    <a:lumMod val="60000"/>
                    <a:lumOff val="40000"/>
                  </a:schemeClr>
                </a:solidFill>
                <a:effectLst>
                  <a:outerShdw blurRad="38100" dist="19050" dir="2700000" algn="tl" rotWithShape="0">
                    <a:schemeClr val="dk1">
                      <a:alpha val="40000"/>
                    </a:schemeClr>
                  </a:outerShdw>
                </a:effectLst>
              </a:rPr>
              <a:t>Staff </a:t>
            </a:r>
            <a:endParaRPr lang="en-US" sz="3600" dirty="0">
              <a:ln w="0"/>
              <a:solidFill>
                <a:schemeClr val="accent4">
                  <a:lumMod val="60000"/>
                  <a:lumOff val="40000"/>
                </a:schemeClr>
              </a:solidFill>
              <a:effectLst>
                <a:outerShdw blurRad="38100" dist="19050" dir="2700000" algn="tl" rotWithShape="0">
                  <a:schemeClr val="dk1">
                    <a:alpha val="40000"/>
                  </a:schemeClr>
                </a:outerShdw>
              </a:effectLst>
            </a:endParaRPr>
          </a:p>
        </p:txBody>
      </p:sp>
      <p:pic>
        <p:nvPicPr>
          <p:cNvPr id="7" name="Picture 6"/>
          <p:cNvPicPr>
            <a:picLocks noChangeAspect="1"/>
          </p:cNvPicPr>
          <p:nvPr/>
        </p:nvPicPr>
        <p:blipFill>
          <a:blip r:embed="rId2"/>
          <a:stretch>
            <a:fillRect/>
          </a:stretch>
        </p:blipFill>
        <p:spPr>
          <a:xfrm rot="20987549">
            <a:off x="7651343" y="3738445"/>
            <a:ext cx="3704883" cy="237987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718872" y="1638326"/>
            <a:ext cx="9144000" cy="2064994"/>
          </a:xfrm>
        </p:spPr>
        <p:txBody>
          <a:bodyPr>
            <a:noAutofit/>
          </a:bodyPr>
          <a:lstStyle/>
          <a:p>
            <a:pPr marL="457200" indent="-457200" algn="l">
              <a:buFont typeface="+mj-lt"/>
              <a:buAutoNum type="arabicPeriod"/>
            </a:pPr>
            <a:r>
              <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rPr>
              <a:t>Python 3.8+ or 3.9+</a:t>
            </a:r>
            <a:endPar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endParaRPr>
          </a:p>
          <a:p>
            <a:pPr marL="457200" indent="-457200" algn="l">
              <a:buFont typeface="+mj-lt"/>
              <a:buAutoNum type="arabicPeriod"/>
            </a:pPr>
            <a:r>
              <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rPr>
              <a:t>Tkinter</a:t>
            </a:r>
            <a:endPar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endParaRPr>
          </a:p>
          <a:p>
            <a:pPr marL="457200" indent="-457200" algn="l">
              <a:buFont typeface="+mj-lt"/>
              <a:buAutoNum type="arabicPeriod"/>
            </a:pPr>
            <a:r>
              <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rPr>
              <a:t>Oracle SQL (Express Edition)</a:t>
            </a:r>
            <a:endPar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endParaRPr>
          </a:p>
          <a:p>
            <a:pPr marL="457200" indent="-457200" algn="l">
              <a:buFont typeface="+mj-lt"/>
              <a:buAutoNum type="arabicPeriod"/>
            </a:pPr>
            <a:r>
              <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rPr>
              <a:t>Ram: 1Gb</a:t>
            </a:r>
            <a:endPar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endParaRPr>
          </a:p>
          <a:p>
            <a:pPr marL="457200" indent="-457200" algn="l">
              <a:buFont typeface="+mj-lt"/>
              <a:buAutoNum type="arabicPeriod"/>
            </a:pPr>
            <a:r>
              <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rPr>
              <a:t>Hard Disk Free Space: 5Gb</a:t>
            </a:r>
            <a:endParaRPr lang="en-US" sz="2800" b="1" dirty="0">
              <a:ln w="12700" cmpd="sng">
                <a:solidFill>
                  <a:schemeClr val="bg2">
                    <a:lumMod val="10000"/>
                  </a:schemeClr>
                </a:solidFill>
                <a:prstDash val="solid"/>
              </a:ln>
              <a:solidFill>
                <a:srgbClr val="92D050"/>
              </a:solidFill>
              <a:latin typeface="Baloo" panose="03080902040302020200" pitchFamily="66" charset="77"/>
              <a:cs typeface="Baloo" panose="03080902040302020200" pitchFamily="66" charset="77"/>
            </a:endParaRPr>
          </a:p>
        </p:txBody>
      </p:sp>
      <p:sp>
        <p:nvSpPr>
          <p:cNvPr id="4" name="Rectangle 3"/>
          <p:cNvSpPr/>
          <p:nvPr/>
        </p:nvSpPr>
        <p:spPr>
          <a:xfrm>
            <a:off x="895324" y="0"/>
            <a:ext cx="10791096" cy="923330"/>
          </a:xfrm>
          <a:prstGeom prst="rect">
            <a:avLst/>
          </a:prstGeom>
          <a:noFill/>
        </p:spPr>
        <p:txBody>
          <a:bodyPr wrap="none" lIns="91440" tIns="45720" rIns="91440" bIns="45720">
            <a:spAutoFit/>
          </a:bodyPr>
          <a:lstStyle/>
          <a:p>
            <a:pPr algn="ctr"/>
            <a:r>
              <a:rPr lang="en-US" sz="5400" b="1" spc="50" dirty="0">
                <a:ln w="0">
                  <a:solidFill>
                    <a:schemeClr val="accent5">
                      <a:lumMod val="75000"/>
                    </a:schemeClr>
                  </a:solidFill>
                </a:ln>
                <a:solidFill>
                  <a:srgbClr val="D046D7"/>
                </a:solidFill>
                <a:effectLst>
                  <a:glow rad="228600">
                    <a:schemeClr val="accent4">
                      <a:satMod val="175000"/>
                      <a:alpha val="40000"/>
                    </a:schemeClr>
                  </a:glow>
                  <a:innerShdw blurRad="63500" dist="50800" dir="13500000">
                    <a:prstClr val="black">
                      <a:alpha val="50000"/>
                    </a:prstClr>
                  </a:innerShdw>
                </a:effectLst>
              </a:rPr>
              <a:t>Software &amp; Hardware Requirements</a:t>
            </a:r>
            <a:endParaRPr lang="en-US" sz="5400" b="1" spc="50" dirty="0">
              <a:ln w="0">
                <a:solidFill>
                  <a:schemeClr val="accent5">
                    <a:lumMod val="75000"/>
                  </a:schemeClr>
                </a:solidFill>
              </a:ln>
              <a:solidFill>
                <a:srgbClr val="D046D7"/>
              </a:solidFill>
              <a:effectLst>
                <a:glow rad="228600">
                  <a:schemeClr val="accent4">
                    <a:satMod val="175000"/>
                    <a:alpha val="40000"/>
                  </a:schemeClr>
                </a:glow>
                <a:innerShdw blurRad="63500" dist="50800" dir="13500000">
                  <a:prstClr val="black">
                    <a:alpha val="50000"/>
                  </a:prstClr>
                </a:innerShdw>
              </a:effectLst>
            </a:endParaRPr>
          </a:p>
        </p:txBody>
      </p:sp>
      <p:pic>
        <p:nvPicPr>
          <p:cNvPr id="15" name="Picture 14"/>
          <p:cNvPicPr>
            <a:picLocks noChangeAspect="1"/>
          </p:cNvPicPr>
          <p:nvPr/>
        </p:nvPicPr>
        <p:blipFill>
          <a:blip r:embed="rId2"/>
          <a:stretch>
            <a:fillRect/>
          </a:stretch>
        </p:blipFill>
        <p:spPr>
          <a:xfrm>
            <a:off x="6573776" y="4172484"/>
            <a:ext cx="2913765" cy="2913765"/>
          </a:xfrm>
          <a:prstGeom prst="rect">
            <a:avLst/>
          </a:prstGeom>
          <a:effectLst>
            <a:reflection endPos="0" dist="50800" dir="5400000" sy="-100000" algn="bl" rotWithShape="0"/>
          </a:effectLst>
        </p:spPr>
      </p:pic>
      <p:pic>
        <p:nvPicPr>
          <p:cNvPr id="25" name="Picture 24"/>
          <p:cNvPicPr>
            <a:picLocks noChangeAspect="1"/>
          </p:cNvPicPr>
          <p:nvPr/>
        </p:nvPicPr>
        <p:blipFill>
          <a:blip r:embed="rId3"/>
          <a:stretch>
            <a:fillRect/>
          </a:stretch>
        </p:blipFill>
        <p:spPr>
          <a:xfrm>
            <a:off x="1992923" y="4415050"/>
            <a:ext cx="3238180" cy="2428635"/>
          </a:xfrm>
          <a:prstGeom prst="rect">
            <a:avLst/>
          </a:prstGeom>
          <a:effectLst>
            <a:glow rad="25400">
              <a:schemeClr val="accent5">
                <a:lumMod val="75000"/>
                <a:alpha val="40000"/>
              </a:schemeClr>
            </a:glo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75839B"/>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3" name="Rounded Rectangle 2"/>
          <p:cNvSpPr/>
          <p:nvPr/>
        </p:nvSpPr>
        <p:spPr>
          <a:xfrm>
            <a:off x="5810083" y="83947"/>
            <a:ext cx="834887" cy="616226"/>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USER</a:t>
            </a:r>
            <a:endParaRPr lang="en-US" b="1" dirty="0">
              <a:ln>
                <a:solidFill>
                  <a:srgbClr val="FF0000"/>
                </a:solidFill>
              </a:ln>
              <a:solidFill>
                <a:schemeClr val="accent4"/>
              </a:solidFill>
            </a:endParaRPr>
          </a:p>
        </p:txBody>
      </p:sp>
      <p:sp>
        <p:nvSpPr>
          <p:cNvPr id="4" name="Oval 3"/>
          <p:cNvSpPr/>
          <p:nvPr/>
        </p:nvSpPr>
        <p:spPr>
          <a:xfrm>
            <a:off x="6931532" y="17419"/>
            <a:ext cx="1169794" cy="331304"/>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EMAIL</a:t>
            </a:r>
            <a:endParaRPr lang="en-US" dirty="0"/>
          </a:p>
        </p:txBody>
      </p:sp>
      <p:sp>
        <p:nvSpPr>
          <p:cNvPr id="5" name="Oval 4"/>
          <p:cNvSpPr/>
          <p:nvPr/>
        </p:nvSpPr>
        <p:spPr>
          <a:xfrm>
            <a:off x="6931531" y="441041"/>
            <a:ext cx="1398075" cy="331304"/>
          </a:xfrm>
          <a:prstGeom prst="ellipse">
            <a:avLst/>
          </a:prstGeom>
          <a:solidFill>
            <a:schemeClr val="accent2">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MOBILE</a:t>
            </a:r>
            <a:endParaRPr lang="en-US" dirty="0"/>
          </a:p>
        </p:txBody>
      </p:sp>
      <p:sp>
        <p:nvSpPr>
          <p:cNvPr id="6" name="Oval 5"/>
          <p:cNvSpPr/>
          <p:nvPr/>
        </p:nvSpPr>
        <p:spPr>
          <a:xfrm>
            <a:off x="3859238" y="413462"/>
            <a:ext cx="1460465" cy="331304"/>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t>ADHAAR</a:t>
            </a:r>
            <a:endParaRPr lang="en-US" u="sng" dirty="0"/>
          </a:p>
        </p:txBody>
      </p:sp>
      <p:sp>
        <p:nvSpPr>
          <p:cNvPr id="7" name="Oval 6"/>
          <p:cNvSpPr/>
          <p:nvPr/>
        </p:nvSpPr>
        <p:spPr>
          <a:xfrm>
            <a:off x="4116226" y="39354"/>
            <a:ext cx="1199519" cy="331304"/>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a:t>
            </a:r>
            <a:endParaRPr lang="en-US" dirty="0"/>
          </a:p>
        </p:txBody>
      </p:sp>
      <p:cxnSp>
        <p:nvCxnSpPr>
          <p:cNvPr id="11" name="Straight Connector 10"/>
          <p:cNvCxnSpPr/>
          <p:nvPr/>
        </p:nvCxnSpPr>
        <p:spPr>
          <a:xfrm flipH="1">
            <a:off x="6018112" y="708872"/>
            <a:ext cx="1" cy="20408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flipV="1">
            <a:off x="3843928" y="865423"/>
            <a:ext cx="2174184" cy="2932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3" idx="1"/>
            <a:endCxn id="7" idx="6"/>
          </p:cNvCxnSpPr>
          <p:nvPr/>
        </p:nvCxnSpPr>
        <p:spPr>
          <a:xfrm flipH="1" flipV="1">
            <a:off x="5315745" y="205006"/>
            <a:ext cx="494338" cy="1870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3" idx="1"/>
          </p:cNvCxnSpPr>
          <p:nvPr/>
        </p:nvCxnSpPr>
        <p:spPr>
          <a:xfrm flipH="1">
            <a:off x="5315745" y="392060"/>
            <a:ext cx="494338" cy="1877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Diamond 29"/>
          <p:cNvSpPr/>
          <p:nvPr/>
        </p:nvSpPr>
        <p:spPr>
          <a:xfrm>
            <a:off x="2972324" y="613880"/>
            <a:ext cx="964460" cy="532406"/>
          </a:xfrm>
          <a:prstGeom prst="diamond">
            <a:avLst/>
          </a:prstGeom>
          <a:solidFill>
            <a:srgbClr val="AB914B"/>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1200" dirty="0"/>
              <a:t>HAS</a:t>
            </a:r>
            <a:endParaRPr lang="en-US" sz="1200" dirty="0"/>
          </a:p>
        </p:txBody>
      </p:sp>
      <p:cxnSp>
        <p:nvCxnSpPr>
          <p:cNvPr id="31" name="Straight Connector 30"/>
          <p:cNvCxnSpPr/>
          <p:nvPr/>
        </p:nvCxnSpPr>
        <p:spPr>
          <a:xfrm flipH="1" flipV="1">
            <a:off x="1892251" y="422101"/>
            <a:ext cx="1555229" cy="1198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H="1">
            <a:off x="6344548" y="690546"/>
            <a:ext cx="1" cy="26372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36" idx="1"/>
          </p:cNvCxnSpPr>
          <p:nvPr/>
        </p:nvCxnSpPr>
        <p:spPr>
          <a:xfrm flipH="1" flipV="1">
            <a:off x="6329237" y="954275"/>
            <a:ext cx="1685642" cy="283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6" name="Diamond 35"/>
          <p:cNvSpPr/>
          <p:nvPr/>
        </p:nvSpPr>
        <p:spPr>
          <a:xfrm>
            <a:off x="8014879" y="690902"/>
            <a:ext cx="1293473"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BOOKS</a:t>
            </a:r>
            <a:endParaRPr lang="en-US" sz="1200" dirty="0"/>
          </a:p>
        </p:txBody>
      </p:sp>
      <p:cxnSp>
        <p:nvCxnSpPr>
          <p:cNvPr id="40" name="Straight Connector 39"/>
          <p:cNvCxnSpPr/>
          <p:nvPr/>
        </p:nvCxnSpPr>
        <p:spPr>
          <a:xfrm flipH="1">
            <a:off x="6169179" y="707054"/>
            <a:ext cx="4714" cy="579175"/>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44" idx="1"/>
          </p:cNvCxnSpPr>
          <p:nvPr/>
        </p:nvCxnSpPr>
        <p:spPr>
          <a:xfrm flipH="1">
            <a:off x="6152063" y="1278887"/>
            <a:ext cx="443904"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44" name="Diamond 43"/>
          <p:cNvSpPr/>
          <p:nvPr/>
        </p:nvSpPr>
        <p:spPr>
          <a:xfrm>
            <a:off x="6595967" y="1012684"/>
            <a:ext cx="1350036"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CANCEL</a:t>
            </a:r>
            <a:endParaRPr lang="en-US" sz="1200" dirty="0"/>
          </a:p>
        </p:txBody>
      </p:sp>
      <p:sp>
        <p:nvSpPr>
          <p:cNvPr id="49" name="Rounded Rectangle 48"/>
          <p:cNvSpPr/>
          <p:nvPr/>
        </p:nvSpPr>
        <p:spPr>
          <a:xfrm>
            <a:off x="9800606" y="784747"/>
            <a:ext cx="951857" cy="605248"/>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Tickets</a:t>
            </a:r>
            <a:endParaRPr lang="en-US" b="1" dirty="0">
              <a:ln>
                <a:solidFill>
                  <a:srgbClr val="FF0000"/>
                </a:solidFill>
              </a:ln>
              <a:solidFill>
                <a:schemeClr val="accent4"/>
              </a:solidFill>
            </a:endParaRPr>
          </a:p>
        </p:txBody>
      </p:sp>
      <p:sp>
        <p:nvSpPr>
          <p:cNvPr id="50" name="Rounded Rectangle 49"/>
          <p:cNvSpPr/>
          <p:nvPr/>
        </p:nvSpPr>
        <p:spPr>
          <a:xfrm>
            <a:off x="1487564" y="839018"/>
            <a:ext cx="779217" cy="563888"/>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Login</a:t>
            </a:r>
            <a:endParaRPr lang="en-US" b="1" dirty="0">
              <a:ln>
                <a:solidFill>
                  <a:srgbClr val="FF0000"/>
                </a:solidFill>
              </a:ln>
              <a:solidFill>
                <a:schemeClr val="accent4"/>
              </a:solidFill>
            </a:endParaRPr>
          </a:p>
        </p:txBody>
      </p:sp>
      <p:sp>
        <p:nvSpPr>
          <p:cNvPr id="52" name="Oval 51"/>
          <p:cNvSpPr/>
          <p:nvPr/>
        </p:nvSpPr>
        <p:spPr>
          <a:xfrm>
            <a:off x="27098" y="1310352"/>
            <a:ext cx="1507483" cy="331304"/>
          </a:xfrm>
          <a:prstGeom prst="ellipse">
            <a:avLst/>
          </a:prstGeom>
          <a:solidFill>
            <a:schemeClr val="accent6">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PASSWORD</a:t>
            </a:r>
            <a:endParaRPr lang="en-US" sz="1400" dirty="0"/>
          </a:p>
        </p:txBody>
      </p:sp>
      <p:sp>
        <p:nvSpPr>
          <p:cNvPr id="53" name="Oval 52"/>
          <p:cNvSpPr/>
          <p:nvPr/>
        </p:nvSpPr>
        <p:spPr>
          <a:xfrm>
            <a:off x="27098" y="541926"/>
            <a:ext cx="1304687" cy="397837"/>
          </a:xfrm>
          <a:prstGeom prst="ellipse">
            <a:avLst/>
          </a:prstGeom>
          <a:solidFill>
            <a:schemeClr val="accent6">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LOGIN ID</a:t>
            </a:r>
            <a:endParaRPr lang="en-US" sz="1400" u="sng" dirty="0"/>
          </a:p>
        </p:txBody>
      </p:sp>
      <p:cxnSp>
        <p:nvCxnSpPr>
          <p:cNvPr id="54" name="Straight Arrow Connector 53"/>
          <p:cNvCxnSpPr>
            <a:stCxn id="50" idx="1"/>
          </p:cNvCxnSpPr>
          <p:nvPr/>
        </p:nvCxnSpPr>
        <p:spPr>
          <a:xfrm flipH="1">
            <a:off x="1143720" y="1120962"/>
            <a:ext cx="343844" cy="1991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a:stCxn id="50" idx="1"/>
            <a:endCxn id="53" idx="5"/>
          </p:cNvCxnSpPr>
          <p:nvPr/>
        </p:nvCxnSpPr>
        <p:spPr>
          <a:xfrm flipH="1" flipV="1">
            <a:off x="1140718" y="881501"/>
            <a:ext cx="346846" cy="239461"/>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a:endCxn id="132" idx="0"/>
          </p:cNvCxnSpPr>
          <p:nvPr/>
        </p:nvCxnSpPr>
        <p:spPr>
          <a:xfrm flipH="1">
            <a:off x="10991353" y="2354343"/>
            <a:ext cx="6440" cy="350059"/>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1" name="Oval 60"/>
          <p:cNvSpPr/>
          <p:nvPr/>
        </p:nvSpPr>
        <p:spPr>
          <a:xfrm>
            <a:off x="10985084" y="763357"/>
            <a:ext cx="1101267" cy="425999"/>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SOURCE</a:t>
            </a:r>
            <a:endParaRPr lang="en-US" sz="1400" dirty="0"/>
          </a:p>
        </p:txBody>
      </p:sp>
      <p:sp>
        <p:nvSpPr>
          <p:cNvPr id="62" name="Oval 61"/>
          <p:cNvSpPr/>
          <p:nvPr/>
        </p:nvSpPr>
        <p:spPr>
          <a:xfrm>
            <a:off x="7885873" y="1344624"/>
            <a:ext cx="1350036" cy="331304"/>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COMPANY</a:t>
            </a:r>
            <a:endParaRPr lang="en-US" sz="1400" dirty="0"/>
          </a:p>
        </p:txBody>
      </p:sp>
      <p:sp>
        <p:nvSpPr>
          <p:cNvPr id="63" name="Oval 62"/>
          <p:cNvSpPr/>
          <p:nvPr/>
        </p:nvSpPr>
        <p:spPr>
          <a:xfrm>
            <a:off x="8045896" y="1753476"/>
            <a:ext cx="1487085" cy="443815"/>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PASSENGER NAME</a:t>
            </a:r>
            <a:endParaRPr lang="en-US" sz="1400" dirty="0"/>
          </a:p>
        </p:txBody>
      </p:sp>
      <p:sp>
        <p:nvSpPr>
          <p:cNvPr id="64" name="Oval 63"/>
          <p:cNvSpPr/>
          <p:nvPr/>
        </p:nvSpPr>
        <p:spPr>
          <a:xfrm>
            <a:off x="11243340" y="109736"/>
            <a:ext cx="914400" cy="436757"/>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SEAT NO</a:t>
            </a:r>
            <a:endParaRPr lang="en-US" sz="1400" dirty="0"/>
          </a:p>
        </p:txBody>
      </p:sp>
      <p:sp>
        <p:nvSpPr>
          <p:cNvPr id="65" name="Oval 64"/>
          <p:cNvSpPr/>
          <p:nvPr/>
        </p:nvSpPr>
        <p:spPr>
          <a:xfrm>
            <a:off x="8176848" y="131992"/>
            <a:ext cx="1645920" cy="380188"/>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DESTINATION</a:t>
            </a:r>
            <a:endParaRPr lang="en-US" sz="1400" dirty="0"/>
          </a:p>
        </p:txBody>
      </p:sp>
      <p:sp>
        <p:nvSpPr>
          <p:cNvPr id="66" name="Oval 65"/>
          <p:cNvSpPr/>
          <p:nvPr/>
        </p:nvSpPr>
        <p:spPr>
          <a:xfrm>
            <a:off x="9861484" y="109735"/>
            <a:ext cx="1093034" cy="464047"/>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TICKET_ID</a:t>
            </a:r>
            <a:endParaRPr lang="en-US" sz="1400" u="sng" dirty="0"/>
          </a:p>
        </p:txBody>
      </p:sp>
      <p:sp>
        <p:nvSpPr>
          <p:cNvPr id="67" name="Oval 66"/>
          <p:cNvSpPr/>
          <p:nvPr/>
        </p:nvSpPr>
        <p:spPr>
          <a:xfrm>
            <a:off x="10991198" y="1448467"/>
            <a:ext cx="859195" cy="331304"/>
          </a:xfrm>
          <a:prstGeom prst="ellipse">
            <a:avLst/>
          </a:prstGeom>
          <a:solidFill>
            <a:srgbClr val="B489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PRICE</a:t>
            </a:r>
            <a:endParaRPr lang="en-US" sz="1400" dirty="0"/>
          </a:p>
        </p:txBody>
      </p:sp>
      <p:cxnSp>
        <p:nvCxnSpPr>
          <p:cNvPr id="71" name="Straight Arrow Connector 70"/>
          <p:cNvCxnSpPr>
            <a:stCxn id="49" idx="3"/>
            <a:endCxn id="61" idx="2"/>
          </p:cNvCxnSpPr>
          <p:nvPr/>
        </p:nvCxnSpPr>
        <p:spPr>
          <a:xfrm flipV="1">
            <a:off x="10752463" y="976357"/>
            <a:ext cx="232621" cy="1110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a:endCxn id="62" idx="6"/>
          </p:cNvCxnSpPr>
          <p:nvPr/>
        </p:nvCxnSpPr>
        <p:spPr>
          <a:xfrm flipH="1">
            <a:off x="9235909" y="1365475"/>
            <a:ext cx="600752" cy="144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endCxn id="63" idx="6"/>
          </p:cNvCxnSpPr>
          <p:nvPr/>
        </p:nvCxnSpPr>
        <p:spPr>
          <a:xfrm flipH="1">
            <a:off x="9532981" y="1396956"/>
            <a:ext cx="413676" cy="5784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endCxn id="67" idx="2"/>
          </p:cNvCxnSpPr>
          <p:nvPr/>
        </p:nvCxnSpPr>
        <p:spPr>
          <a:xfrm>
            <a:off x="10688532" y="1377689"/>
            <a:ext cx="302666" cy="2364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a:stCxn id="49" idx="3"/>
            <a:endCxn id="64" idx="2"/>
          </p:cNvCxnSpPr>
          <p:nvPr/>
        </p:nvCxnSpPr>
        <p:spPr>
          <a:xfrm flipV="1">
            <a:off x="10752463" y="328115"/>
            <a:ext cx="490877" cy="7592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endCxn id="65" idx="4"/>
          </p:cNvCxnSpPr>
          <p:nvPr/>
        </p:nvCxnSpPr>
        <p:spPr>
          <a:xfrm flipH="1" flipV="1">
            <a:off x="8999808" y="512180"/>
            <a:ext cx="861676" cy="2820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endCxn id="66" idx="4"/>
          </p:cNvCxnSpPr>
          <p:nvPr/>
        </p:nvCxnSpPr>
        <p:spPr>
          <a:xfrm flipH="1" flipV="1">
            <a:off x="10408001" y="573782"/>
            <a:ext cx="20498" cy="1910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a:off x="7784553" y="2536341"/>
            <a:ext cx="2334422"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7763581" y="1788074"/>
            <a:ext cx="0" cy="77734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92" name="Straight Connector 91"/>
          <p:cNvCxnSpPr>
            <a:endCxn id="99" idx="3"/>
          </p:cNvCxnSpPr>
          <p:nvPr/>
        </p:nvCxnSpPr>
        <p:spPr>
          <a:xfrm flipH="1">
            <a:off x="6095999" y="1779771"/>
            <a:ext cx="1688554" cy="3312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99" name="Diamond 98"/>
          <p:cNvSpPr/>
          <p:nvPr/>
        </p:nvSpPr>
        <p:spPr>
          <a:xfrm>
            <a:off x="4492254" y="1551018"/>
            <a:ext cx="1603745" cy="523762"/>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BELONGS TO </a:t>
            </a:r>
            <a:endParaRPr lang="en-US" sz="1200" dirty="0"/>
          </a:p>
        </p:txBody>
      </p:sp>
      <p:sp>
        <p:nvSpPr>
          <p:cNvPr id="104" name="Rounded Rectangle 103"/>
          <p:cNvSpPr/>
          <p:nvPr/>
        </p:nvSpPr>
        <p:spPr>
          <a:xfrm>
            <a:off x="1803550" y="1621791"/>
            <a:ext cx="897397" cy="523762"/>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Flights</a:t>
            </a:r>
            <a:endParaRPr lang="en-US" b="1" dirty="0">
              <a:ln>
                <a:solidFill>
                  <a:srgbClr val="FF0000"/>
                </a:solidFill>
              </a:ln>
              <a:solidFill>
                <a:schemeClr val="accent4"/>
              </a:solidFill>
            </a:endParaRPr>
          </a:p>
        </p:txBody>
      </p:sp>
      <p:cxnSp>
        <p:nvCxnSpPr>
          <p:cNvPr id="107" name="Straight Connector 106"/>
          <p:cNvCxnSpPr/>
          <p:nvPr/>
        </p:nvCxnSpPr>
        <p:spPr>
          <a:xfrm flipH="1" flipV="1">
            <a:off x="7534524" y="2715064"/>
            <a:ext cx="2756917" cy="1277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10" name="Straight Connector 109"/>
          <p:cNvCxnSpPr>
            <a:endCxn id="115" idx="3"/>
          </p:cNvCxnSpPr>
          <p:nvPr/>
        </p:nvCxnSpPr>
        <p:spPr>
          <a:xfrm flipH="1">
            <a:off x="6761836" y="2368658"/>
            <a:ext cx="772687"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15" name="Diamond 114"/>
          <p:cNvSpPr/>
          <p:nvPr/>
        </p:nvSpPr>
        <p:spPr>
          <a:xfrm>
            <a:off x="5847436" y="2102455"/>
            <a:ext cx="914400"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FOR</a:t>
            </a:r>
            <a:endParaRPr lang="en-US" sz="1200" dirty="0"/>
          </a:p>
        </p:txBody>
      </p:sp>
      <p:sp>
        <p:nvSpPr>
          <p:cNvPr id="121" name="Rounded Rectangle 120"/>
          <p:cNvSpPr/>
          <p:nvPr/>
        </p:nvSpPr>
        <p:spPr>
          <a:xfrm>
            <a:off x="4417621" y="2143272"/>
            <a:ext cx="1000076" cy="422142"/>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Airlines</a:t>
            </a:r>
            <a:endParaRPr lang="en-US" b="1" dirty="0">
              <a:ln>
                <a:solidFill>
                  <a:srgbClr val="FF0000"/>
                </a:solidFill>
              </a:ln>
              <a:solidFill>
                <a:schemeClr val="accent4"/>
              </a:solidFill>
            </a:endParaRPr>
          </a:p>
        </p:txBody>
      </p:sp>
      <p:sp>
        <p:nvSpPr>
          <p:cNvPr id="123" name="Diamond 122"/>
          <p:cNvSpPr/>
          <p:nvPr/>
        </p:nvSpPr>
        <p:spPr>
          <a:xfrm>
            <a:off x="10460820" y="1883672"/>
            <a:ext cx="1066478"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RECEIVE</a:t>
            </a:r>
            <a:endParaRPr lang="en-US" sz="1200" dirty="0"/>
          </a:p>
        </p:txBody>
      </p:sp>
      <p:cxnSp>
        <p:nvCxnSpPr>
          <p:cNvPr id="125" name="Straight Connector 124"/>
          <p:cNvCxnSpPr>
            <a:stCxn id="123" idx="1"/>
          </p:cNvCxnSpPr>
          <p:nvPr/>
        </p:nvCxnSpPr>
        <p:spPr>
          <a:xfrm flipV="1">
            <a:off x="10460820" y="2130021"/>
            <a:ext cx="33278" cy="1985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2" name="Rounded Rectangle 131"/>
          <p:cNvSpPr/>
          <p:nvPr/>
        </p:nvSpPr>
        <p:spPr>
          <a:xfrm>
            <a:off x="10367507" y="2704402"/>
            <a:ext cx="1247691" cy="378444"/>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Payment</a:t>
            </a:r>
            <a:endParaRPr lang="en-US" b="1" dirty="0">
              <a:ln>
                <a:solidFill>
                  <a:srgbClr val="FF0000"/>
                </a:solidFill>
              </a:ln>
              <a:solidFill>
                <a:schemeClr val="accent4"/>
              </a:solidFill>
            </a:endParaRPr>
          </a:p>
        </p:txBody>
      </p:sp>
      <p:sp>
        <p:nvSpPr>
          <p:cNvPr id="133" name="Oval 132"/>
          <p:cNvSpPr/>
          <p:nvPr/>
        </p:nvSpPr>
        <p:spPr>
          <a:xfrm>
            <a:off x="528461" y="2168014"/>
            <a:ext cx="1507026" cy="331304"/>
          </a:xfrm>
          <a:prstGeom prst="ellipse">
            <a:avLst/>
          </a:prstGeom>
          <a:solidFill>
            <a:srgbClr val="66E1E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NO OF SEAT</a:t>
            </a:r>
            <a:endParaRPr lang="en-US" sz="1400" dirty="0"/>
          </a:p>
        </p:txBody>
      </p:sp>
      <p:sp>
        <p:nvSpPr>
          <p:cNvPr id="134" name="Oval 133"/>
          <p:cNvSpPr/>
          <p:nvPr/>
        </p:nvSpPr>
        <p:spPr>
          <a:xfrm>
            <a:off x="71261" y="1724785"/>
            <a:ext cx="1006120" cy="472508"/>
          </a:xfrm>
          <a:prstGeom prst="ellipse">
            <a:avLst/>
          </a:prstGeom>
          <a:solidFill>
            <a:srgbClr val="66E1E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FLIGHT NO</a:t>
            </a:r>
            <a:endParaRPr lang="en-US" sz="1400" u="sng" dirty="0"/>
          </a:p>
        </p:txBody>
      </p:sp>
      <p:sp>
        <p:nvSpPr>
          <p:cNvPr id="135" name="Oval 134"/>
          <p:cNvSpPr/>
          <p:nvPr/>
        </p:nvSpPr>
        <p:spPr>
          <a:xfrm>
            <a:off x="2831354" y="1217452"/>
            <a:ext cx="1284872" cy="475111"/>
          </a:xfrm>
          <a:prstGeom prst="ellipse">
            <a:avLst/>
          </a:prstGeom>
          <a:solidFill>
            <a:srgbClr val="66E1E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LUGGAGE LIMIT</a:t>
            </a:r>
            <a:endParaRPr lang="en-US" sz="1400" dirty="0"/>
          </a:p>
        </p:txBody>
      </p:sp>
      <p:cxnSp>
        <p:nvCxnSpPr>
          <p:cNvPr id="136" name="Straight Arrow Connector 135"/>
          <p:cNvCxnSpPr>
            <a:endCxn id="133" idx="0"/>
          </p:cNvCxnSpPr>
          <p:nvPr/>
        </p:nvCxnSpPr>
        <p:spPr>
          <a:xfrm flipH="1">
            <a:off x="1281974" y="1908350"/>
            <a:ext cx="522478" cy="259664"/>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p:cNvCxnSpPr>
            <a:stCxn id="104" idx="1"/>
            <a:endCxn id="134" idx="6"/>
          </p:cNvCxnSpPr>
          <p:nvPr/>
        </p:nvCxnSpPr>
        <p:spPr>
          <a:xfrm flipH="1">
            <a:off x="1077381" y="1883672"/>
            <a:ext cx="726169" cy="77367"/>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p:cNvCxnSpPr>
            <a:endCxn id="135" idx="3"/>
          </p:cNvCxnSpPr>
          <p:nvPr/>
        </p:nvCxnSpPr>
        <p:spPr>
          <a:xfrm flipV="1">
            <a:off x="2687864" y="1622985"/>
            <a:ext cx="331655" cy="52768"/>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a:stCxn id="104" idx="2"/>
          </p:cNvCxnSpPr>
          <p:nvPr/>
        </p:nvCxnSpPr>
        <p:spPr>
          <a:xfrm flipH="1">
            <a:off x="2235973" y="2145553"/>
            <a:ext cx="16276" cy="27060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5" name="Diamond 144"/>
          <p:cNvSpPr/>
          <p:nvPr/>
        </p:nvSpPr>
        <p:spPr>
          <a:xfrm>
            <a:off x="1824493" y="2377391"/>
            <a:ext cx="826650"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HAS</a:t>
            </a:r>
            <a:endParaRPr lang="en-US" sz="1200" dirty="0"/>
          </a:p>
        </p:txBody>
      </p:sp>
      <p:cxnSp>
        <p:nvCxnSpPr>
          <p:cNvPr id="146" name="Straight Connector 145"/>
          <p:cNvCxnSpPr>
            <a:stCxn id="145" idx="2"/>
          </p:cNvCxnSpPr>
          <p:nvPr/>
        </p:nvCxnSpPr>
        <p:spPr>
          <a:xfrm>
            <a:off x="2237818" y="2909797"/>
            <a:ext cx="20977" cy="36710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56" name="Rounded Rectangle 155"/>
          <p:cNvSpPr/>
          <p:nvPr/>
        </p:nvSpPr>
        <p:spPr>
          <a:xfrm>
            <a:off x="-30233" y="2991535"/>
            <a:ext cx="924930" cy="396043"/>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STAFF</a:t>
            </a:r>
            <a:endParaRPr lang="en-US" b="1" dirty="0">
              <a:ln>
                <a:solidFill>
                  <a:srgbClr val="FF0000"/>
                </a:solidFill>
              </a:ln>
              <a:solidFill>
                <a:schemeClr val="accent4"/>
              </a:solidFill>
            </a:endParaRPr>
          </a:p>
        </p:txBody>
      </p:sp>
      <p:sp>
        <p:nvSpPr>
          <p:cNvPr id="158" name="Rounded Rectangle 157"/>
          <p:cNvSpPr/>
          <p:nvPr/>
        </p:nvSpPr>
        <p:spPr>
          <a:xfrm>
            <a:off x="868641" y="4137458"/>
            <a:ext cx="934909" cy="426605"/>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CLASS</a:t>
            </a:r>
            <a:endParaRPr lang="en-US" b="1" dirty="0">
              <a:ln>
                <a:solidFill>
                  <a:srgbClr val="FF0000"/>
                </a:solidFill>
              </a:ln>
              <a:solidFill>
                <a:schemeClr val="accent4"/>
              </a:solidFill>
            </a:endParaRPr>
          </a:p>
        </p:txBody>
      </p:sp>
      <p:sp>
        <p:nvSpPr>
          <p:cNvPr id="159" name="Rounded Rectangle 158"/>
          <p:cNvSpPr/>
          <p:nvPr/>
        </p:nvSpPr>
        <p:spPr>
          <a:xfrm>
            <a:off x="1840467" y="3670504"/>
            <a:ext cx="1310130" cy="600750"/>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endParaRPr lang="en-US" b="1" dirty="0">
              <a:ln>
                <a:solidFill>
                  <a:srgbClr val="FF0000"/>
                </a:solidFill>
              </a:ln>
              <a:solidFill>
                <a:schemeClr val="accent4"/>
              </a:solidFill>
            </a:endParaRPr>
          </a:p>
          <a:p>
            <a:pPr algn="ctr"/>
            <a:r>
              <a:rPr lang="en-US" sz="1600" b="1" dirty="0">
                <a:ln>
                  <a:solidFill>
                    <a:srgbClr val="FF0000"/>
                  </a:solidFill>
                </a:ln>
                <a:solidFill>
                  <a:schemeClr val="accent4"/>
                </a:solidFill>
              </a:rPr>
              <a:t>FOOD AVAILABLE</a:t>
            </a:r>
            <a:endParaRPr lang="en-US" sz="1600" b="1" dirty="0">
              <a:ln>
                <a:solidFill>
                  <a:srgbClr val="FF0000"/>
                </a:solidFill>
              </a:ln>
              <a:solidFill>
                <a:schemeClr val="accent4"/>
              </a:solidFill>
            </a:endParaRPr>
          </a:p>
          <a:p>
            <a:pPr algn="ctr"/>
            <a:endParaRPr lang="en-US" b="1" dirty="0">
              <a:ln>
                <a:solidFill>
                  <a:srgbClr val="FF0000"/>
                </a:solidFill>
              </a:ln>
              <a:solidFill>
                <a:schemeClr val="accent4"/>
              </a:solidFill>
            </a:endParaRPr>
          </a:p>
        </p:txBody>
      </p:sp>
      <p:sp>
        <p:nvSpPr>
          <p:cNvPr id="161" name="Oval 160"/>
          <p:cNvSpPr/>
          <p:nvPr/>
        </p:nvSpPr>
        <p:spPr>
          <a:xfrm>
            <a:off x="10951628" y="3845255"/>
            <a:ext cx="914401" cy="425999"/>
          </a:xfrm>
          <a:prstGeom prst="ellipse">
            <a:avLst/>
          </a:prstGeom>
          <a:solidFill>
            <a:srgbClr val="77F4A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CARD ID</a:t>
            </a:r>
            <a:endParaRPr lang="en-US" sz="1400" u="sng" dirty="0"/>
          </a:p>
        </p:txBody>
      </p:sp>
      <p:sp>
        <p:nvSpPr>
          <p:cNvPr id="162" name="Oval 161"/>
          <p:cNvSpPr/>
          <p:nvPr/>
        </p:nvSpPr>
        <p:spPr>
          <a:xfrm>
            <a:off x="10855060" y="3441288"/>
            <a:ext cx="914400" cy="331304"/>
          </a:xfrm>
          <a:prstGeom prst="ellipse">
            <a:avLst/>
          </a:prstGeom>
          <a:solidFill>
            <a:srgbClr val="77F4A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TYPE</a:t>
            </a:r>
            <a:endParaRPr lang="en-US" sz="1400" dirty="0"/>
          </a:p>
        </p:txBody>
      </p:sp>
      <p:sp>
        <p:nvSpPr>
          <p:cNvPr id="163" name="Oval 162"/>
          <p:cNvSpPr/>
          <p:nvPr/>
        </p:nvSpPr>
        <p:spPr>
          <a:xfrm>
            <a:off x="9645846" y="3685097"/>
            <a:ext cx="1248920" cy="392612"/>
          </a:xfrm>
          <a:prstGeom prst="ellipse">
            <a:avLst/>
          </a:prstGeom>
          <a:solidFill>
            <a:srgbClr val="77F4A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RECIEPT NO</a:t>
            </a:r>
            <a:endParaRPr lang="en-US" sz="1400" dirty="0"/>
          </a:p>
        </p:txBody>
      </p:sp>
      <p:sp>
        <p:nvSpPr>
          <p:cNvPr id="164" name="Oval 163"/>
          <p:cNvSpPr/>
          <p:nvPr/>
        </p:nvSpPr>
        <p:spPr>
          <a:xfrm>
            <a:off x="9834241" y="3317829"/>
            <a:ext cx="914400" cy="331304"/>
          </a:xfrm>
          <a:prstGeom prst="ellipse">
            <a:avLst/>
          </a:prstGeom>
          <a:solidFill>
            <a:srgbClr val="77F4A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PIN</a:t>
            </a:r>
            <a:endParaRPr lang="en-US" sz="1400" dirty="0"/>
          </a:p>
        </p:txBody>
      </p:sp>
      <p:cxnSp>
        <p:nvCxnSpPr>
          <p:cNvPr id="165" name="Straight Arrow Connector 164"/>
          <p:cNvCxnSpPr>
            <a:endCxn id="164" idx="0"/>
          </p:cNvCxnSpPr>
          <p:nvPr/>
        </p:nvCxnSpPr>
        <p:spPr>
          <a:xfrm flipH="1">
            <a:off x="10291441" y="3110176"/>
            <a:ext cx="251810" cy="2076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7" name="Straight Arrow Connector 166"/>
          <p:cNvCxnSpPr>
            <a:endCxn id="163" idx="7"/>
          </p:cNvCxnSpPr>
          <p:nvPr/>
        </p:nvCxnSpPr>
        <p:spPr>
          <a:xfrm flipH="1">
            <a:off x="10711866" y="3071199"/>
            <a:ext cx="141966" cy="6713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p:cNvCxnSpPr>
            <a:stCxn id="132" idx="2"/>
            <a:endCxn id="162" idx="0"/>
          </p:cNvCxnSpPr>
          <p:nvPr/>
        </p:nvCxnSpPr>
        <p:spPr>
          <a:xfrm>
            <a:off x="10991353" y="3082846"/>
            <a:ext cx="320907" cy="358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p:cNvCxnSpPr>
            <a:endCxn id="161" idx="7"/>
          </p:cNvCxnSpPr>
          <p:nvPr/>
        </p:nvCxnSpPr>
        <p:spPr>
          <a:xfrm>
            <a:off x="11490956" y="3065498"/>
            <a:ext cx="241162" cy="8421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flipH="1">
            <a:off x="4899981" y="3502083"/>
            <a:ext cx="8840" cy="270509"/>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76" name="Diamond 175"/>
          <p:cNvSpPr/>
          <p:nvPr/>
        </p:nvSpPr>
        <p:spPr>
          <a:xfrm>
            <a:off x="4460459" y="2946706"/>
            <a:ext cx="879044" cy="545531"/>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HAS</a:t>
            </a:r>
            <a:endParaRPr lang="en-US" sz="1200" dirty="0"/>
          </a:p>
        </p:txBody>
      </p:sp>
      <p:sp>
        <p:nvSpPr>
          <p:cNvPr id="179" name="Rounded Rectangle 178"/>
          <p:cNvSpPr/>
          <p:nvPr/>
        </p:nvSpPr>
        <p:spPr>
          <a:xfrm>
            <a:off x="4441794" y="3695578"/>
            <a:ext cx="1151931" cy="461383"/>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Flight Leg</a:t>
            </a:r>
            <a:endParaRPr lang="en-US" b="1" dirty="0">
              <a:ln>
                <a:solidFill>
                  <a:srgbClr val="FF0000"/>
                </a:solidFill>
              </a:ln>
              <a:solidFill>
                <a:schemeClr val="accent4"/>
              </a:solidFill>
            </a:endParaRPr>
          </a:p>
        </p:txBody>
      </p:sp>
      <p:cxnSp>
        <p:nvCxnSpPr>
          <p:cNvPr id="180" name="Straight Connector 179"/>
          <p:cNvCxnSpPr>
            <a:stCxn id="181" idx="1"/>
          </p:cNvCxnSpPr>
          <p:nvPr/>
        </p:nvCxnSpPr>
        <p:spPr>
          <a:xfrm flipH="1" flipV="1">
            <a:off x="5606897" y="3957767"/>
            <a:ext cx="292264" cy="23149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1" name="Diamond 180"/>
          <p:cNvSpPr/>
          <p:nvPr/>
        </p:nvSpPr>
        <p:spPr>
          <a:xfrm>
            <a:off x="5899161" y="3675166"/>
            <a:ext cx="1384020" cy="1028182"/>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ARRIVAL &amp; DEPARTURE</a:t>
            </a:r>
            <a:endParaRPr lang="en-US" sz="1100" dirty="0"/>
          </a:p>
        </p:txBody>
      </p:sp>
      <p:cxnSp>
        <p:nvCxnSpPr>
          <p:cNvPr id="186" name="Straight Connector 185"/>
          <p:cNvCxnSpPr>
            <a:endCxn id="350" idx="3"/>
          </p:cNvCxnSpPr>
          <p:nvPr/>
        </p:nvCxnSpPr>
        <p:spPr>
          <a:xfrm flipH="1" flipV="1">
            <a:off x="7390445" y="3201012"/>
            <a:ext cx="1409085" cy="42147"/>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87" name="Diamond 186"/>
          <p:cNvSpPr/>
          <p:nvPr/>
        </p:nvSpPr>
        <p:spPr>
          <a:xfrm>
            <a:off x="8775720" y="2968789"/>
            <a:ext cx="914399"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HAS</a:t>
            </a:r>
            <a:endParaRPr lang="en-US" sz="1200" dirty="0"/>
          </a:p>
        </p:txBody>
      </p:sp>
      <p:sp>
        <p:nvSpPr>
          <p:cNvPr id="192" name="Rounded Rectangle 191"/>
          <p:cNvSpPr/>
          <p:nvPr/>
        </p:nvSpPr>
        <p:spPr>
          <a:xfrm>
            <a:off x="8503421" y="4034873"/>
            <a:ext cx="1301953" cy="416281"/>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EMPLOYEE</a:t>
            </a:r>
            <a:endParaRPr lang="en-US" b="1" dirty="0">
              <a:ln>
                <a:solidFill>
                  <a:srgbClr val="FF0000"/>
                </a:solidFill>
              </a:ln>
              <a:solidFill>
                <a:schemeClr val="accent4"/>
              </a:solidFill>
            </a:endParaRPr>
          </a:p>
        </p:txBody>
      </p:sp>
      <p:cxnSp>
        <p:nvCxnSpPr>
          <p:cNvPr id="193" name="Straight Connector 192"/>
          <p:cNvCxnSpPr>
            <a:endCxn id="194" idx="0"/>
          </p:cNvCxnSpPr>
          <p:nvPr/>
        </p:nvCxnSpPr>
        <p:spPr>
          <a:xfrm flipH="1">
            <a:off x="8942814" y="4459498"/>
            <a:ext cx="214820" cy="65672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94" name="Diamond 193"/>
          <p:cNvSpPr/>
          <p:nvPr/>
        </p:nvSpPr>
        <p:spPr>
          <a:xfrm>
            <a:off x="8352646" y="5116220"/>
            <a:ext cx="1180335" cy="416281"/>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SERVE</a:t>
            </a:r>
            <a:endParaRPr lang="en-US" sz="1200" dirty="0"/>
          </a:p>
        </p:txBody>
      </p:sp>
      <p:cxnSp>
        <p:nvCxnSpPr>
          <p:cNvPr id="210" name="Straight Arrow Connector 209"/>
          <p:cNvCxnSpPr>
            <a:endCxn id="402" idx="0"/>
          </p:cNvCxnSpPr>
          <p:nvPr/>
        </p:nvCxnSpPr>
        <p:spPr>
          <a:xfrm flipH="1">
            <a:off x="7868551" y="6162269"/>
            <a:ext cx="634870" cy="331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1" name="Rounded Rectangle 210"/>
          <p:cNvSpPr/>
          <p:nvPr/>
        </p:nvSpPr>
        <p:spPr>
          <a:xfrm>
            <a:off x="8503421" y="5854294"/>
            <a:ext cx="1180335" cy="410032"/>
          </a:xfrm>
          <a:prstGeom prst="round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Passenger</a:t>
            </a:r>
            <a:endParaRPr lang="en-US" b="1" dirty="0">
              <a:ln>
                <a:solidFill>
                  <a:srgbClr val="FF0000"/>
                </a:solidFill>
              </a:ln>
              <a:solidFill>
                <a:schemeClr val="accent4"/>
              </a:solidFill>
            </a:endParaRPr>
          </a:p>
        </p:txBody>
      </p:sp>
      <p:cxnSp>
        <p:nvCxnSpPr>
          <p:cNvPr id="218" name="Straight Connector 217"/>
          <p:cNvCxnSpPr/>
          <p:nvPr/>
        </p:nvCxnSpPr>
        <p:spPr>
          <a:xfrm flipH="1">
            <a:off x="3447480" y="429419"/>
            <a:ext cx="1" cy="177143"/>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19" name="Rectangle 218"/>
          <p:cNvSpPr/>
          <p:nvPr/>
        </p:nvSpPr>
        <p:spPr>
          <a:xfrm>
            <a:off x="0" y="17419"/>
            <a:ext cx="1747571" cy="39604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ER DIAGRAM</a:t>
            </a:r>
            <a:endPar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cxnSp>
        <p:nvCxnSpPr>
          <p:cNvPr id="264" name="Straight Connector 263"/>
          <p:cNvCxnSpPr/>
          <p:nvPr/>
        </p:nvCxnSpPr>
        <p:spPr>
          <a:xfrm>
            <a:off x="7536516" y="2354343"/>
            <a:ext cx="0" cy="350059"/>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266" name="Oval 265"/>
          <p:cNvSpPr/>
          <p:nvPr/>
        </p:nvSpPr>
        <p:spPr>
          <a:xfrm>
            <a:off x="3255530" y="2280610"/>
            <a:ext cx="914400" cy="331304"/>
          </a:xfrm>
          <a:prstGeom prst="ellipse">
            <a:avLst/>
          </a:prstGeom>
          <a:solidFill>
            <a:srgbClr val="EB9AA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CITY</a:t>
            </a:r>
            <a:endParaRPr lang="en-US" sz="1400" dirty="0"/>
          </a:p>
        </p:txBody>
      </p:sp>
      <p:sp>
        <p:nvSpPr>
          <p:cNvPr id="267" name="Oval 266"/>
          <p:cNvSpPr/>
          <p:nvPr/>
        </p:nvSpPr>
        <p:spPr>
          <a:xfrm>
            <a:off x="2991727" y="1903386"/>
            <a:ext cx="1272902" cy="331304"/>
          </a:xfrm>
          <a:prstGeom prst="ellipse">
            <a:avLst/>
          </a:prstGeom>
          <a:solidFill>
            <a:srgbClr val="EB9AA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COUNTRY</a:t>
            </a:r>
            <a:endParaRPr lang="en-US" sz="1400" dirty="0"/>
          </a:p>
        </p:txBody>
      </p:sp>
      <p:sp>
        <p:nvSpPr>
          <p:cNvPr id="269" name="Oval 268"/>
          <p:cNvSpPr/>
          <p:nvPr/>
        </p:nvSpPr>
        <p:spPr>
          <a:xfrm>
            <a:off x="3486853" y="2798055"/>
            <a:ext cx="914400" cy="331304"/>
          </a:xfrm>
          <a:prstGeom prst="ellipse">
            <a:avLst/>
          </a:prstGeom>
          <a:solidFill>
            <a:srgbClr val="EB9AA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NAME</a:t>
            </a:r>
            <a:endParaRPr lang="en-US" sz="1400" dirty="0"/>
          </a:p>
        </p:txBody>
      </p:sp>
      <p:sp>
        <p:nvSpPr>
          <p:cNvPr id="270" name="Oval 269"/>
          <p:cNvSpPr/>
          <p:nvPr/>
        </p:nvSpPr>
        <p:spPr>
          <a:xfrm>
            <a:off x="5459814" y="3160933"/>
            <a:ext cx="914400" cy="331304"/>
          </a:xfrm>
          <a:prstGeom prst="ellipse">
            <a:avLst/>
          </a:prstGeom>
          <a:solidFill>
            <a:srgbClr val="EB9AA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TYPE</a:t>
            </a:r>
            <a:endParaRPr lang="en-US" sz="1400" dirty="0"/>
          </a:p>
        </p:txBody>
      </p:sp>
      <p:sp>
        <p:nvSpPr>
          <p:cNvPr id="271" name="Oval 270"/>
          <p:cNvSpPr/>
          <p:nvPr/>
        </p:nvSpPr>
        <p:spPr>
          <a:xfrm>
            <a:off x="5515036" y="2743848"/>
            <a:ext cx="914400" cy="331304"/>
          </a:xfrm>
          <a:prstGeom prst="ellipse">
            <a:avLst/>
          </a:prstGeom>
          <a:solidFill>
            <a:srgbClr val="EB9AA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ID</a:t>
            </a:r>
            <a:endParaRPr lang="en-US" sz="1400" u="sng" dirty="0"/>
          </a:p>
        </p:txBody>
      </p:sp>
      <p:cxnSp>
        <p:nvCxnSpPr>
          <p:cNvPr id="275" name="Straight Arrow Connector 274"/>
          <p:cNvCxnSpPr>
            <a:endCxn id="269" idx="0"/>
          </p:cNvCxnSpPr>
          <p:nvPr/>
        </p:nvCxnSpPr>
        <p:spPr>
          <a:xfrm flipH="1">
            <a:off x="3944053" y="2429261"/>
            <a:ext cx="514488" cy="3687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7" name="Straight Arrow Connector 276"/>
          <p:cNvCxnSpPr>
            <a:stCxn id="121" idx="1"/>
            <a:endCxn id="267" idx="6"/>
          </p:cNvCxnSpPr>
          <p:nvPr/>
        </p:nvCxnSpPr>
        <p:spPr>
          <a:xfrm flipH="1" flipV="1">
            <a:off x="4264629" y="2069038"/>
            <a:ext cx="152992" cy="2853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0" name="Straight Arrow Connector 279"/>
          <p:cNvCxnSpPr>
            <a:stCxn id="121" idx="1"/>
            <a:endCxn id="266" idx="6"/>
          </p:cNvCxnSpPr>
          <p:nvPr/>
        </p:nvCxnSpPr>
        <p:spPr>
          <a:xfrm flipH="1">
            <a:off x="4169930" y="2354343"/>
            <a:ext cx="247691" cy="91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3" name="Straight Arrow Connector 282"/>
          <p:cNvCxnSpPr>
            <a:stCxn id="121" idx="2"/>
            <a:endCxn id="271" idx="2"/>
          </p:cNvCxnSpPr>
          <p:nvPr/>
        </p:nvCxnSpPr>
        <p:spPr>
          <a:xfrm>
            <a:off x="4917659" y="2565414"/>
            <a:ext cx="597377" cy="3440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8" name="Straight Arrow Connector 287"/>
          <p:cNvCxnSpPr>
            <a:stCxn id="121" idx="2"/>
            <a:endCxn id="270" idx="1"/>
          </p:cNvCxnSpPr>
          <p:nvPr/>
        </p:nvCxnSpPr>
        <p:spPr>
          <a:xfrm>
            <a:off x="4917659" y="2565414"/>
            <a:ext cx="676066" cy="6440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3" name="Oval 312"/>
          <p:cNvSpPr/>
          <p:nvPr/>
        </p:nvSpPr>
        <p:spPr>
          <a:xfrm>
            <a:off x="52880" y="2528597"/>
            <a:ext cx="914400" cy="331304"/>
          </a:xfrm>
          <a:prstGeom prst="ellipse">
            <a:avLst/>
          </a:prstGeom>
          <a:solidFill>
            <a:srgbClr val="F4ACE9"/>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PILOT</a:t>
            </a:r>
            <a:endParaRPr lang="en-US" sz="1400" dirty="0"/>
          </a:p>
        </p:txBody>
      </p:sp>
      <p:sp>
        <p:nvSpPr>
          <p:cNvPr id="314" name="Oval 313"/>
          <p:cNvSpPr/>
          <p:nvPr/>
        </p:nvSpPr>
        <p:spPr>
          <a:xfrm>
            <a:off x="981123" y="2549739"/>
            <a:ext cx="918970" cy="459069"/>
          </a:xfrm>
          <a:prstGeom prst="ellipse">
            <a:avLst/>
          </a:prstGeom>
          <a:solidFill>
            <a:srgbClr val="F4ACE9"/>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 PILOT</a:t>
            </a:r>
            <a:endParaRPr lang="en-US" sz="1400" dirty="0"/>
          </a:p>
        </p:txBody>
      </p:sp>
      <p:sp>
        <p:nvSpPr>
          <p:cNvPr id="315" name="Oval 314"/>
          <p:cNvSpPr/>
          <p:nvPr/>
        </p:nvSpPr>
        <p:spPr>
          <a:xfrm>
            <a:off x="28498" y="3558422"/>
            <a:ext cx="1228153" cy="579036"/>
          </a:xfrm>
          <a:prstGeom prst="ellipse">
            <a:avLst/>
          </a:prstGeom>
          <a:solidFill>
            <a:srgbClr val="F4ACE9"/>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NO . AIR HOSTESS</a:t>
            </a:r>
            <a:endParaRPr lang="en-US" sz="1400" dirty="0"/>
          </a:p>
        </p:txBody>
      </p:sp>
      <p:cxnSp>
        <p:nvCxnSpPr>
          <p:cNvPr id="317" name="Straight Connector 316"/>
          <p:cNvCxnSpPr/>
          <p:nvPr/>
        </p:nvCxnSpPr>
        <p:spPr>
          <a:xfrm flipH="1">
            <a:off x="1314141" y="3270155"/>
            <a:ext cx="938108" cy="404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20" name="Straight Arrow Connector 319"/>
          <p:cNvCxnSpPr>
            <a:stCxn id="156" idx="2"/>
            <a:endCxn id="315" idx="0"/>
          </p:cNvCxnSpPr>
          <p:nvPr/>
        </p:nvCxnSpPr>
        <p:spPr>
          <a:xfrm>
            <a:off x="432232" y="3387578"/>
            <a:ext cx="210343" cy="17084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23" name="Straight Arrow Connector 322"/>
          <p:cNvCxnSpPr>
            <a:stCxn id="156" idx="0"/>
            <a:endCxn id="313" idx="4"/>
          </p:cNvCxnSpPr>
          <p:nvPr/>
        </p:nvCxnSpPr>
        <p:spPr>
          <a:xfrm flipV="1">
            <a:off x="432232" y="2859901"/>
            <a:ext cx="77848" cy="13163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26" name="Straight Arrow Connector 325"/>
          <p:cNvCxnSpPr>
            <a:endCxn id="314" idx="3"/>
          </p:cNvCxnSpPr>
          <p:nvPr/>
        </p:nvCxnSpPr>
        <p:spPr>
          <a:xfrm flipV="1">
            <a:off x="868641" y="2941579"/>
            <a:ext cx="247062" cy="6723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29" name="Oval 328"/>
          <p:cNvSpPr/>
          <p:nvPr/>
        </p:nvSpPr>
        <p:spPr>
          <a:xfrm>
            <a:off x="71261" y="4703348"/>
            <a:ext cx="914400" cy="331304"/>
          </a:xfrm>
          <a:prstGeom prst="ellipse">
            <a:avLst/>
          </a:prstGeom>
          <a:solidFill>
            <a:srgbClr val="F4928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TYPE</a:t>
            </a:r>
            <a:endParaRPr lang="en-US" dirty="0"/>
          </a:p>
        </p:txBody>
      </p:sp>
      <p:sp>
        <p:nvSpPr>
          <p:cNvPr id="330" name="Oval 329"/>
          <p:cNvSpPr/>
          <p:nvPr/>
        </p:nvSpPr>
        <p:spPr>
          <a:xfrm>
            <a:off x="1077381" y="4968249"/>
            <a:ext cx="914400" cy="331304"/>
          </a:xfrm>
          <a:prstGeom prst="ellipse">
            <a:avLst/>
          </a:prstGeom>
          <a:solidFill>
            <a:srgbClr val="F4928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FARE</a:t>
            </a:r>
            <a:endParaRPr lang="en-US" dirty="0"/>
          </a:p>
        </p:txBody>
      </p:sp>
      <p:cxnSp>
        <p:nvCxnSpPr>
          <p:cNvPr id="332" name="Straight Arrow Connector 331"/>
          <p:cNvCxnSpPr>
            <a:endCxn id="329" idx="0"/>
          </p:cNvCxnSpPr>
          <p:nvPr/>
        </p:nvCxnSpPr>
        <p:spPr>
          <a:xfrm flipH="1">
            <a:off x="528461" y="4564063"/>
            <a:ext cx="384466" cy="13928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35" name="Straight Arrow Connector 334"/>
          <p:cNvCxnSpPr>
            <a:stCxn id="158" idx="2"/>
            <a:endCxn id="330" idx="0"/>
          </p:cNvCxnSpPr>
          <p:nvPr/>
        </p:nvCxnSpPr>
        <p:spPr>
          <a:xfrm>
            <a:off x="1336096" y="4564063"/>
            <a:ext cx="198485" cy="40418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44" name="Oval 343"/>
          <p:cNvSpPr/>
          <p:nvPr/>
        </p:nvSpPr>
        <p:spPr>
          <a:xfrm>
            <a:off x="1653594" y="4524947"/>
            <a:ext cx="1088274" cy="453772"/>
          </a:xfrm>
          <a:prstGeom prst="ellipse">
            <a:avLst/>
          </a:prstGeom>
          <a:solidFill>
            <a:srgbClr val="00C25C"/>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ITEM NAME</a:t>
            </a:r>
            <a:endParaRPr lang="en-US" sz="1400" dirty="0"/>
          </a:p>
        </p:txBody>
      </p:sp>
      <p:cxnSp>
        <p:nvCxnSpPr>
          <p:cNvPr id="345" name="Straight Arrow Connector 344"/>
          <p:cNvCxnSpPr>
            <a:stCxn id="159" idx="2"/>
            <a:endCxn id="344" idx="0"/>
          </p:cNvCxnSpPr>
          <p:nvPr/>
        </p:nvCxnSpPr>
        <p:spPr>
          <a:xfrm flipH="1">
            <a:off x="2197731" y="4271254"/>
            <a:ext cx="297801" cy="25369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48" name="Oval 347"/>
          <p:cNvSpPr/>
          <p:nvPr/>
        </p:nvSpPr>
        <p:spPr>
          <a:xfrm>
            <a:off x="4358012" y="4403255"/>
            <a:ext cx="951938" cy="416281"/>
          </a:xfrm>
          <a:prstGeom prst="ellipse">
            <a:avLst/>
          </a:prstGeom>
          <a:solidFill>
            <a:schemeClr val="accent1">
              <a:lumMod val="40000"/>
              <a:lumOff val="6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LEG NO</a:t>
            </a:r>
            <a:endParaRPr lang="en-US" sz="1400" dirty="0"/>
          </a:p>
        </p:txBody>
      </p:sp>
      <p:sp>
        <p:nvSpPr>
          <p:cNvPr id="350" name="Rounded Rectangle 349"/>
          <p:cNvSpPr/>
          <p:nvPr/>
        </p:nvSpPr>
        <p:spPr>
          <a:xfrm>
            <a:off x="6429436" y="3049376"/>
            <a:ext cx="961009" cy="303271"/>
          </a:xfrm>
          <a:prstGeom prst="round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rgbClr val="FF0000"/>
                  </a:solidFill>
                </a:ln>
                <a:solidFill>
                  <a:schemeClr val="accent4"/>
                </a:solidFill>
              </a:rPr>
              <a:t>Airport</a:t>
            </a:r>
            <a:endParaRPr lang="en-US" b="1" dirty="0">
              <a:ln>
                <a:solidFill>
                  <a:srgbClr val="FF0000"/>
                </a:solidFill>
              </a:ln>
              <a:solidFill>
                <a:schemeClr val="accent4"/>
              </a:solidFill>
            </a:endParaRPr>
          </a:p>
        </p:txBody>
      </p:sp>
      <p:sp>
        <p:nvSpPr>
          <p:cNvPr id="351" name="Oval 350"/>
          <p:cNvSpPr/>
          <p:nvPr/>
        </p:nvSpPr>
        <p:spPr>
          <a:xfrm>
            <a:off x="6557144" y="2562191"/>
            <a:ext cx="914400" cy="331304"/>
          </a:xfrm>
          <a:prstGeom prst="ellipse">
            <a:avLst/>
          </a:prstGeom>
          <a:solidFill>
            <a:srgbClr val="CAD45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NAME</a:t>
            </a:r>
            <a:endParaRPr lang="en-US" sz="1400" dirty="0"/>
          </a:p>
        </p:txBody>
      </p:sp>
      <p:sp>
        <p:nvSpPr>
          <p:cNvPr id="352" name="Oval 351"/>
          <p:cNvSpPr/>
          <p:nvPr/>
        </p:nvSpPr>
        <p:spPr>
          <a:xfrm>
            <a:off x="7576864" y="2798055"/>
            <a:ext cx="914400" cy="331304"/>
          </a:xfrm>
          <a:prstGeom prst="ellipse">
            <a:avLst/>
          </a:prstGeom>
          <a:solidFill>
            <a:srgbClr val="CAD45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ID</a:t>
            </a:r>
            <a:endParaRPr lang="en-US" sz="1400" u="sng" dirty="0"/>
          </a:p>
        </p:txBody>
      </p:sp>
      <p:sp>
        <p:nvSpPr>
          <p:cNvPr id="353" name="Oval 352"/>
          <p:cNvSpPr/>
          <p:nvPr/>
        </p:nvSpPr>
        <p:spPr>
          <a:xfrm>
            <a:off x="6971472" y="3462388"/>
            <a:ext cx="914400" cy="331304"/>
          </a:xfrm>
          <a:prstGeom prst="ellipse">
            <a:avLst/>
          </a:prstGeom>
          <a:solidFill>
            <a:srgbClr val="CAD458"/>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CITY</a:t>
            </a:r>
            <a:endParaRPr lang="en-US" sz="1400" dirty="0"/>
          </a:p>
        </p:txBody>
      </p:sp>
      <p:cxnSp>
        <p:nvCxnSpPr>
          <p:cNvPr id="359" name="Straight Arrow Connector 358"/>
          <p:cNvCxnSpPr>
            <a:stCxn id="350" idx="0"/>
            <a:endCxn id="351" idx="4"/>
          </p:cNvCxnSpPr>
          <p:nvPr/>
        </p:nvCxnSpPr>
        <p:spPr>
          <a:xfrm flipV="1">
            <a:off x="6909941" y="2893495"/>
            <a:ext cx="104403" cy="1558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3" name="Straight Arrow Connector 362"/>
          <p:cNvCxnSpPr>
            <a:stCxn id="350" idx="3"/>
            <a:endCxn id="352" idx="3"/>
          </p:cNvCxnSpPr>
          <p:nvPr/>
        </p:nvCxnSpPr>
        <p:spPr>
          <a:xfrm flipV="1">
            <a:off x="7390445" y="3080841"/>
            <a:ext cx="320330" cy="1201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6" name="Straight Arrow Connector 365"/>
          <p:cNvCxnSpPr>
            <a:stCxn id="350" idx="2"/>
            <a:endCxn id="353" idx="0"/>
          </p:cNvCxnSpPr>
          <p:nvPr/>
        </p:nvCxnSpPr>
        <p:spPr>
          <a:xfrm>
            <a:off x="6909941" y="3352647"/>
            <a:ext cx="518731" cy="109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4" name="Oval 373"/>
          <p:cNvSpPr/>
          <p:nvPr/>
        </p:nvSpPr>
        <p:spPr>
          <a:xfrm>
            <a:off x="10056980" y="4123523"/>
            <a:ext cx="914400" cy="331304"/>
          </a:xfrm>
          <a:prstGeom prst="ellipse">
            <a:avLst/>
          </a:prstGeom>
          <a:solidFill>
            <a:srgbClr val="F46E8A"/>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AGE</a:t>
            </a:r>
            <a:endParaRPr lang="en-US" sz="1400" dirty="0"/>
          </a:p>
        </p:txBody>
      </p:sp>
      <p:sp>
        <p:nvSpPr>
          <p:cNvPr id="375" name="Oval 374"/>
          <p:cNvSpPr/>
          <p:nvPr/>
        </p:nvSpPr>
        <p:spPr>
          <a:xfrm>
            <a:off x="10030447" y="4575897"/>
            <a:ext cx="914400" cy="331304"/>
          </a:xfrm>
          <a:prstGeom prst="ellipse">
            <a:avLst/>
          </a:prstGeom>
          <a:solidFill>
            <a:srgbClr val="F46E8A"/>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JOB</a:t>
            </a:r>
            <a:endParaRPr lang="en-US" sz="1400" dirty="0"/>
          </a:p>
        </p:txBody>
      </p:sp>
      <p:sp>
        <p:nvSpPr>
          <p:cNvPr id="376" name="Oval 375"/>
          <p:cNvSpPr/>
          <p:nvPr/>
        </p:nvSpPr>
        <p:spPr>
          <a:xfrm>
            <a:off x="8068358" y="3518863"/>
            <a:ext cx="914400" cy="331304"/>
          </a:xfrm>
          <a:prstGeom prst="ellipse">
            <a:avLst/>
          </a:prstGeom>
          <a:solidFill>
            <a:srgbClr val="F46E8A"/>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NAME</a:t>
            </a:r>
            <a:endParaRPr lang="en-US" sz="1400" dirty="0"/>
          </a:p>
        </p:txBody>
      </p:sp>
      <p:sp>
        <p:nvSpPr>
          <p:cNvPr id="377" name="Oval 376"/>
          <p:cNvSpPr/>
          <p:nvPr/>
        </p:nvSpPr>
        <p:spPr>
          <a:xfrm>
            <a:off x="9404281" y="4910937"/>
            <a:ext cx="1089813" cy="331304"/>
          </a:xfrm>
          <a:prstGeom prst="ellipse">
            <a:avLst/>
          </a:prstGeom>
          <a:solidFill>
            <a:srgbClr val="F46E8A"/>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SALARY</a:t>
            </a:r>
            <a:endParaRPr lang="en-US" sz="1400" dirty="0"/>
          </a:p>
        </p:txBody>
      </p:sp>
      <p:sp>
        <p:nvSpPr>
          <p:cNvPr id="378" name="Oval 377"/>
          <p:cNvSpPr/>
          <p:nvPr/>
        </p:nvSpPr>
        <p:spPr>
          <a:xfrm>
            <a:off x="7576864" y="4592196"/>
            <a:ext cx="960056" cy="410032"/>
          </a:xfrm>
          <a:prstGeom prst="ellipse">
            <a:avLst/>
          </a:prstGeom>
          <a:solidFill>
            <a:srgbClr val="F46E8A"/>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EMP ID</a:t>
            </a:r>
            <a:endParaRPr lang="en-US" sz="1400" u="sng" dirty="0"/>
          </a:p>
        </p:txBody>
      </p:sp>
      <p:cxnSp>
        <p:nvCxnSpPr>
          <p:cNvPr id="379" name="Straight Arrow Connector 378"/>
          <p:cNvCxnSpPr>
            <a:stCxn id="192" idx="0"/>
            <a:endCxn id="376" idx="4"/>
          </p:cNvCxnSpPr>
          <p:nvPr/>
        </p:nvCxnSpPr>
        <p:spPr>
          <a:xfrm flipH="1" flipV="1">
            <a:off x="8525558" y="3850167"/>
            <a:ext cx="628840" cy="184706"/>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382" name="Straight Arrow Connector 381"/>
          <p:cNvCxnSpPr>
            <a:stCxn id="192" idx="2"/>
            <a:endCxn id="378" idx="7"/>
          </p:cNvCxnSpPr>
          <p:nvPr/>
        </p:nvCxnSpPr>
        <p:spPr>
          <a:xfrm flipH="1">
            <a:off x="8396323" y="4451154"/>
            <a:ext cx="758075" cy="20109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385" name="Straight Arrow Connector 384"/>
          <p:cNvCxnSpPr>
            <a:stCxn id="192" idx="3"/>
            <a:endCxn id="374" idx="2"/>
          </p:cNvCxnSpPr>
          <p:nvPr/>
        </p:nvCxnSpPr>
        <p:spPr>
          <a:xfrm>
            <a:off x="9805374" y="4243014"/>
            <a:ext cx="251606" cy="46161"/>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388" name="Straight Arrow Connector 387"/>
          <p:cNvCxnSpPr>
            <a:stCxn id="192" idx="3"/>
            <a:endCxn id="375" idx="1"/>
          </p:cNvCxnSpPr>
          <p:nvPr/>
        </p:nvCxnSpPr>
        <p:spPr>
          <a:xfrm>
            <a:off x="9805374" y="4243014"/>
            <a:ext cx="358984" cy="381401"/>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391" name="Straight Arrow Connector 390"/>
          <p:cNvCxnSpPr>
            <a:stCxn id="192" idx="2"/>
            <a:endCxn id="377" idx="0"/>
          </p:cNvCxnSpPr>
          <p:nvPr/>
        </p:nvCxnSpPr>
        <p:spPr>
          <a:xfrm>
            <a:off x="9154398" y="4451154"/>
            <a:ext cx="794790" cy="459783"/>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99" name="Oval 398"/>
          <p:cNvSpPr/>
          <p:nvPr/>
        </p:nvSpPr>
        <p:spPr>
          <a:xfrm>
            <a:off x="9683756" y="5362094"/>
            <a:ext cx="914400" cy="331304"/>
          </a:xfrm>
          <a:prstGeom prst="ellipse">
            <a:avLst/>
          </a:prstGeom>
          <a:solidFill>
            <a:srgbClr val="6CAF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u="sng" dirty="0"/>
              <a:t>P_ID</a:t>
            </a:r>
            <a:endParaRPr lang="en-US" sz="1400" u="sng" dirty="0"/>
          </a:p>
        </p:txBody>
      </p:sp>
      <p:sp>
        <p:nvSpPr>
          <p:cNvPr id="400" name="Oval 399"/>
          <p:cNvSpPr/>
          <p:nvPr/>
        </p:nvSpPr>
        <p:spPr>
          <a:xfrm>
            <a:off x="9988985" y="6106910"/>
            <a:ext cx="1180334" cy="376616"/>
          </a:xfrm>
          <a:prstGeom prst="ellipse">
            <a:avLst/>
          </a:prstGeom>
          <a:solidFill>
            <a:srgbClr val="6CAF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MOBILE NO</a:t>
            </a:r>
            <a:endParaRPr lang="en-US" sz="1400" dirty="0"/>
          </a:p>
        </p:txBody>
      </p:sp>
      <p:sp>
        <p:nvSpPr>
          <p:cNvPr id="401" name="Oval 400"/>
          <p:cNvSpPr/>
          <p:nvPr/>
        </p:nvSpPr>
        <p:spPr>
          <a:xfrm>
            <a:off x="7534523" y="5332582"/>
            <a:ext cx="914400" cy="331304"/>
          </a:xfrm>
          <a:prstGeom prst="ellipse">
            <a:avLst/>
          </a:prstGeom>
          <a:solidFill>
            <a:srgbClr val="6CAF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NAME</a:t>
            </a:r>
            <a:endParaRPr lang="en-US" sz="1400" dirty="0"/>
          </a:p>
        </p:txBody>
      </p:sp>
      <p:sp>
        <p:nvSpPr>
          <p:cNvPr id="402" name="Oval 401"/>
          <p:cNvSpPr/>
          <p:nvPr/>
        </p:nvSpPr>
        <p:spPr>
          <a:xfrm>
            <a:off x="7253416" y="6493573"/>
            <a:ext cx="1230269" cy="331304"/>
          </a:xfrm>
          <a:prstGeom prst="ellipse">
            <a:avLst/>
          </a:prstGeom>
          <a:solidFill>
            <a:srgbClr val="6CAF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ADDRESS</a:t>
            </a:r>
            <a:endParaRPr lang="en-US" sz="1400" dirty="0"/>
          </a:p>
        </p:txBody>
      </p:sp>
      <p:sp>
        <p:nvSpPr>
          <p:cNvPr id="403" name="Oval 402"/>
          <p:cNvSpPr/>
          <p:nvPr/>
        </p:nvSpPr>
        <p:spPr>
          <a:xfrm>
            <a:off x="9088842" y="6493573"/>
            <a:ext cx="1301953" cy="331304"/>
          </a:xfrm>
          <a:prstGeom prst="ellipse">
            <a:avLst/>
          </a:prstGeom>
          <a:solidFill>
            <a:srgbClr val="6CAFF4"/>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COUNTRY</a:t>
            </a:r>
            <a:endParaRPr lang="en-US" sz="1400" dirty="0"/>
          </a:p>
        </p:txBody>
      </p:sp>
      <p:cxnSp>
        <p:nvCxnSpPr>
          <p:cNvPr id="406" name="Straight Arrow Connector 405"/>
          <p:cNvCxnSpPr>
            <a:endCxn id="401" idx="5"/>
          </p:cNvCxnSpPr>
          <p:nvPr/>
        </p:nvCxnSpPr>
        <p:spPr>
          <a:xfrm flipH="1" flipV="1">
            <a:off x="8315012" y="5615368"/>
            <a:ext cx="188408" cy="321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9" name="Straight Arrow Connector 408"/>
          <p:cNvCxnSpPr>
            <a:endCxn id="399" idx="4"/>
          </p:cNvCxnSpPr>
          <p:nvPr/>
        </p:nvCxnSpPr>
        <p:spPr>
          <a:xfrm flipV="1">
            <a:off x="9690119" y="5693398"/>
            <a:ext cx="450837" cy="2041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2" name="Straight Arrow Connector 411"/>
          <p:cNvCxnSpPr>
            <a:stCxn id="211" idx="3"/>
            <a:endCxn id="400" idx="2"/>
          </p:cNvCxnSpPr>
          <p:nvPr/>
        </p:nvCxnSpPr>
        <p:spPr>
          <a:xfrm>
            <a:off x="9683756" y="6059310"/>
            <a:ext cx="305229" cy="235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5" name="Straight Arrow Connector 414"/>
          <p:cNvCxnSpPr>
            <a:stCxn id="211" idx="3"/>
            <a:endCxn id="403" idx="0"/>
          </p:cNvCxnSpPr>
          <p:nvPr/>
        </p:nvCxnSpPr>
        <p:spPr>
          <a:xfrm>
            <a:off x="9683756" y="6059310"/>
            <a:ext cx="56063" cy="4342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0" name="Straight Arrow Connector 419"/>
          <p:cNvCxnSpPr>
            <a:stCxn id="3" idx="3"/>
            <a:endCxn id="5" idx="2"/>
          </p:cNvCxnSpPr>
          <p:nvPr/>
        </p:nvCxnSpPr>
        <p:spPr>
          <a:xfrm>
            <a:off x="6644970" y="392060"/>
            <a:ext cx="286561" cy="2146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3" name="Straight Arrow Connector 422"/>
          <p:cNvCxnSpPr>
            <a:stCxn id="3" idx="3"/>
            <a:endCxn id="4" idx="2"/>
          </p:cNvCxnSpPr>
          <p:nvPr/>
        </p:nvCxnSpPr>
        <p:spPr>
          <a:xfrm flipV="1">
            <a:off x="6644970" y="183071"/>
            <a:ext cx="286562" cy="208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1" name="Straight Arrow Connector 190"/>
          <p:cNvCxnSpPr>
            <a:stCxn id="179" idx="2"/>
            <a:endCxn id="348" idx="0"/>
          </p:cNvCxnSpPr>
          <p:nvPr/>
        </p:nvCxnSpPr>
        <p:spPr>
          <a:xfrm flipH="1">
            <a:off x="4833981" y="4156961"/>
            <a:ext cx="183779" cy="24629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a:stCxn id="245" idx="1"/>
            <a:endCxn id="211" idx="3"/>
          </p:cNvCxnSpPr>
          <p:nvPr/>
        </p:nvCxnSpPr>
        <p:spPr>
          <a:xfrm flipH="1">
            <a:off x="9683756" y="6059310"/>
            <a:ext cx="128095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45" name="Diamond 244"/>
          <p:cNvSpPr/>
          <p:nvPr/>
        </p:nvSpPr>
        <p:spPr>
          <a:xfrm>
            <a:off x="10964709" y="5675519"/>
            <a:ext cx="1101264" cy="767581"/>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PURCHASE</a:t>
            </a:r>
            <a:endParaRPr lang="en-US" sz="1100" dirty="0"/>
          </a:p>
        </p:txBody>
      </p:sp>
      <p:cxnSp>
        <p:nvCxnSpPr>
          <p:cNvPr id="256" name="Straight Connector 255"/>
          <p:cNvCxnSpPr/>
          <p:nvPr/>
        </p:nvCxnSpPr>
        <p:spPr>
          <a:xfrm flipH="1">
            <a:off x="11527299" y="5324360"/>
            <a:ext cx="8418" cy="358435"/>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flipH="1">
            <a:off x="11535719" y="5324360"/>
            <a:ext cx="468927"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a:off x="11986686" y="1238126"/>
            <a:ext cx="42403" cy="408623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p:nvCxnSpPr>
        <p:spPr>
          <a:xfrm flipH="1" flipV="1">
            <a:off x="2941469" y="3234474"/>
            <a:ext cx="1517074" cy="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p:nvCxnSpPr>
        <p:spPr>
          <a:xfrm flipH="1">
            <a:off x="2932104" y="1922355"/>
            <a:ext cx="22993" cy="131263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p:nvCxnSpPr>
        <p:spPr>
          <a:xfrm flipH="1">
            <a:off x="4201297" y="3941407"/>
            <a:ext cx="257246"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94" name="Diamond 293"/>
          <p:cNvSpPr/>
          <p:nvPr/>
        </p:nvSpPr>
        <p:spPr>
          <a:xfrm>
            <a:off x="3372948" y="3658668"/>
            <a:ext cx="887020"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FOR</a:t>
            </a:r>
            <a:endParaRPr lang="en-US" sz="1200" dirty="0"/>
          </a:p>
        </p:txBody>
      </p:sp>
      <p:cxnSp>
        <p:nvCxnSpPr>
          <p:cNvPr id="296" name="Straight Connector 295"/>
          <p:cNvCxnSpPr/>
          <p:nvPr/>
        </p:nvCxnSpPr>
        <p:spPr>
          <a:xfrm>
            <a:off x="3843928" y="3387578"/>
            <a:ext cx="0" cy="269166"/>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p:nvCxnSpPr>
        <p:spPr>
          <a:xfrm flipH="1" flipV="1">
            <a:off x="2831355" y="3387578"/>
            <a:ext cx="1000233" cy="1931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p:nvCxnSpPr>
        <p:spPr>
          <a:xfrm flipH="1">
            <a:off x="2833686" y="2022347"/>
            <a:ext cx="24130" cy="1365231"/>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16" name="Straight Connector 315"/>
          <p:cNvCxnSpPr/>
          <p:nvPr/>
        </p:nvCxnSpPr>
        <p:spPr>
          <a:xfrm flipH="1">
            <a:off x="2669169" y="2081286"/>
            <a:ext cx="16738" cy="1433995"/>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18" name="Diamond 317"/>
          <p:cNvSpPr/>
          <p:nvPr/>
        </p:nvSpPr>
        <p:spPr>
          <a:xfrm>
            <a:off x="4686689" y="5678840"/>
            <a:ext cx="1487203"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BOARDS</a:t>
            </a:r>
            <a:endParaRPr lang="en-US" sz="1200" dirty="0"/>
          </a:p>
        </p:txBody>
      </p:sp>
      <p:cxnSp>
        <p:nvCxnSpPr>
          <p:cNvPr id="319" name="Straight Connector 318"/>
          <p:cNvCxnSpPr>
            <a:stCxn id="318" idx="1"/>
          </p:cNvCxnSpPr>
          <p:nvPr/>
        </p:nvCxnSpPr>
        <p:spPr>
          <a:xfrm flipH="1">
            <a:off x="3255531" y="5945043"/>
            <a:ext cx="1431158" cy="1266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p:nvCxnSpPr>
        <p:spPr>
          <a:xfrm flipH="1">
            <a:off x="3272346" y="3515281"/>
            <a:ext cx="18992" cy="2453719"/>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p:nvCxnSpPr>
        <p:spPr>
          <a:xfrm flipH="1" flipV="1">
            <a:off x="2687864" y="3507715"/>
            <a:ext cx="587910" cy="756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31" name="Straight Connector 330"/>
          <p:cNvCxnSpPr/>
          <p:nvPr/>
        </p:nvCxnSpPr>
        <p:spPr>
          <a:xfrm flipH="1">
            <a:off x="6095999" y="6165495"/>
            <a:ext cx="2413029"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6103332" y="6162269"/>
            <a:ext cx="0" cy="33130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7" name="Straight Connector 336"/>
          <p:cNvCxnSpPr/>
          <p:nvPr/>
        </p:nvCxnSpPr>
        <p:spPr>
          <a:xfrm flipH="1">
            <a:off x="4631283" y="6493573"/>
            <a:ext cx="152078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40" name="Diamond 339"/>
          <p:cNvSpPr/>
          <p:nvPr/>
        </p:nvSpPr>
        <p:spPr>
          <a:xfrm>
            <a:off x="3437436" y="6227370"/>
            <a:ext cx="1272902" cy="532406"/>
          </a:xfrm>
          <a:prstGeom prst="diamond">
            <a:avLst/>
          </a:prstGeom>
          <a:solidFill>
            <a:srgbClr val="AB914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ORDER</a:t>
            </a:r>
            <a:endParaRPr lang="en-US" sz="1200" dirty="0"/>
          </a:p>
        </p:txBody>
      </p:sp>
      <p:cxnSp>
        <p:nvCxnSpPr>
          <p:cNvPr id="341" name="Straight Connector 340"/>
          <p:cNvCxnSpPr/>
          <p:nvPr/>
        </p:nvCxnSpPr>
        <p:spPr>
          <a:xfrm flipH="1">
            <a:off x="2831354" y="6498856"/>
            <a:ext cx="623201"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3987813" y="663365"/>
            <a:ext cx="256802" cy="261610"/>
          </a:xfrm>
          <a:prstGeom prst="rect">
            <a:avLst/>
          </a:prstGeom>
          <a:noFill/>
        </p:spPr>
        <p:txBody>
          <a:bodyPr wrap="none" rtlCol="0">
            <a:spAutoFit/>
          </a:bodyPr>
          <a:lstStyle/>
          <a:p>
            <a:r>
              <a:rPr lang="en-US" sz="1100" dirty="0"/>
              <a:t>1</a:t>
            </a:r>
            <a:endParaRPr lang="en-US" sz="1100" dirty="0"/>
          </a:p>
        </p:txBody>
      </p:sp>
      <p:sp>
        <p:nvSpPr>
          <p:cNvPr id="195" name="TextBox 194"/>
          <p:cNvSpPr txBox="1"/>
          <p:nvPr/>
        </p:nvSpPr>
        <p:spPr>
          <a:xfrm>
            <a:off x="3071910" y="413462"/>
            <a:ext cx="256802" cy="261610"/>
          </a:xfrm>
          <a:prstGeom prst="rect">
            <a:avLst/>
          </a:prstGeom>
          <a:noFill/>
        </p:spPr>
        <p:txBody>
          <a:bodyPr wrap="none" rtlCol="0">
            <a:spAutoFit/>
          </a:bodyPr>
          <a:lstStyle/>
          <a:p>
            <a:r>
              <a:rPr lang="en-US" sz="1100" dirty="0"/>
              <a:t>1</a:t>
            </a:r>
            <a:endParaRPr lang="en-US" sz="1100" dirty="0"/>
          </a:p>
        </p:txBody>
      </p:sp>
      <p:sp>
        <p:nvSpPr>
          <p:cNvPr id="196" name="TextBox 195"/>
          <p:cNvSpPr txBox="1"/>
          <p:nvPr/>
        </p:nvSpPr>
        <p:spPr>
          <a:xfrm>
            <a:off x="6217974" y="1024683"/>
            <a:ext cx="256802" cy="261610"/>
          </a:xfrm>
          <a:prstGeom prst="rect">
            <a:avLst/>
          </a:prstGeom>
          <a:noFill/>
        </p:spPr>
        <p:txBody>
          <a:bodyPr wrap="none" rtlCol="0">
            <a:spAutoFit/>
          </a:bodyPr>
          <a:lstStyle/>
          <a:p>
            <a:r>
              <a:rPr lang="en-US" sz="1100" dirty="0"/>
              <a:t>1</a:t>
            </a:r>
            <a:endParaRPr lang="en-US" sz="1100" dirty="0"/>
          </a:p>
        </p:txBody>
      </p:sp>
      <p:sp>
        <p:nvSpPr>
          <p:cNvPr id="199" name="TextBox 198"/>
          <p:cNvSpPr txBox="1"/>
          <p:nvPr/>
        </p:nvSpPr>
        <p:spPr>
          <a:xfrm>
            <a:off x="8014879" y="1074364"/>
            <a:ext cx="276038" cy="261610"/>
          </a:xfrm>
          <a:prstGeom prst="rect">
            <a:avLst/>
          </a:prstGeom>
          <a:noFill/>
        </p:spPr>
        <p:txBody>
          <a:bodyPr wrap="none" rtlCol="0">
            <a:spAutoFit/>
          </a:bodyPr>
          <a:lstStyle/>
          <a:p>
            <a:r>
              <a:rPr lang="en-US" sz="1100" dirty="0"/>
              <a:t>N</a:t>
            </a:r>
            <a:endParaRPr lang="en-US" sz="1100" dirty="0"/>
          </a:p>
        </p:txBody>
      </p:sp>
      <p:sp>
        <p:nvSpPr>
          <p:cNvPr id="203" name="TextBox 202"/>
          <p:cNvSpPr txBox="1"/>
          <p:nvPr/>
        </p:nvSpPr>
        <p:spPr>
          <a:xfrm>
            <a:off x="7682478" y="746280"/>
            <a:ext cx="256802" cy="261610"/>
          </a:xfrm>
          <a:prstGeom prst="rect">
            <a:avLst/>
          </a:prstGeom>
          <a:noFill/>
        </p:spPr>
        <p:txBody>
          <a:bodyPr wrap="none" rtlCol="0">
            <a:spAutoFit/>
          </a:bodyPr>
          <a:lstStyle/>
          <a:p>
            <a:r>
              <a:rPr lang="en-US" sz="1100" dirty="0"/>
              <a:t>1</a:t>
            </a:r>
            <a:endParaRPr lang="en-US" sz="1100" dirty="0"/>
          </a:p>
        </p:txBody>
      </p:sp>
      <p:sp>
        <p:nvSpPr>
          <p:cNvPr id="204" name="TextBox 203"/>
          <p:cNvSpPr txBox="1"/>
          <p:nvPr/>
        </p:nvSpPr>
        <p:spPr>
          <a:xfrm>
            <a:off x="9424483" y="746622"/>
            <a:ext cx="276038" cy="261610"/>
          </a:xfrm>
          <a:prstGeom prst="rect">
            <a:avLst/>
          </a:prstGeom>
          <a:noFill/>
        </p:spPr>
        <p:txBody>
          <a:bodyPr wrap="none" rtlCol="0">
            <a:spAutoFit/>
          </a:bodyPr>
          <a:lstStyle/>
          <a:p>
            <a:r>
              <a:rPr lang="en-US" sz="1100" dirty="0"/>
              <a:t>N</a:t>
            </a:r>
            <a:endParaRPr lang="en-US" sz="1100" dirty="0"/>
          </a:p>
        </p:txBody>
      </p:sp>
      <p:sp>
        <p:nvSpPr>
          <p:cNvPr id="206" name="TextBox 205"/>
          <p:cNvSpPr txBox="1"/>
          <p:nvPr/>
        </p:nvSpPr>
        <p:spPr>
          <a:xfrm>
            <a:off x="10457296" y="1718297"/>
            <a:ext cx="276038" cy="261610"/>
          </a:xfrm>
          <a:prstGeom prst="rect">
            <a:avLst/>
          </a:prstGeom>
          <a:noFill/>
        </p:spPr>
        <p:txBody>
          <a:bodyPr wrap="none" rtlCol="0">
            <a:spAutoFit/>
          </a:bodyPr>
          <a:lstStyle/>
          <a:p>
            <a:r>
              <a:rPr lang="en-US" sz="1100" dirty="0"/>
              <a:t>N</a:t>
            </a:r>
            <a:endParaRPr lang="en-US" sz="1100" dirty="0"/>
          </a:p>
        </p:txBody>
      </p:sp>
      <p:sp>
        <p:nvSpPr>
          <p:cNvPr id="207" name="TextBox 206"/>
          <p:cNvSpPr txBox="1"/>
          <p:nvPr/>
        </p:nvSpPr>
        <p:spPr>
          <a:xfrm>
            <a:off x="11023405" y="2401778"/>
            <a:ext cx="256802" cy="261610"/>
          </a:xfrm>
          <a:prstGeom prst="rect">
            <a:avLst/>
          </a:prstGeom>
          <a:noFill/>
        </p:spPr>
        <p:txBody>
          <a:bodyPr wrap="none" rtlCol="0">
            <a:spAutoFit/>
          </a:bodyPr>
          <a:lstStyle/>
          <a:p>
            <a:r>
              <a:rPr lang="en-US" sz="1100" dirty="0"/>
              <a:t>1</a:t>
            </a:r>
            <a:endParaRPr lang="en-US" sz="1100" dirty="0"/>
          </a:p>
        </p:txBody>
      </p:sp>
      <p:cxnSp>
        <p:nvCxnSpPr>
          <p:cNvPr id="221" name="Straight Connector 220"/>
          <p:cNvCxnSpPr>
            <a:stCxn id="115" idx="1"/>
          </p:cNvCxnSpPr>
          <p:nvPr/>
        </p:nvCxnSpPr>
        <p:spPr>
          <a:xfrm flipH="1">
            <a:off x="5414930" y="2368658"/>
            <a:ext cx="432506" cy="873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24" name="TextBox 223"/>
          <p:cNvSpPr txBox="1"/>
          <p:nvPr/>
        </p:nvSpPr>
        <p:spPr>
          <a:xfrm>
            <a:off x="5606844" y="2138692"/>
            <a:ext cx="256802" cy="261610"/>
          </a:xfrm>
          <a:prstGeom prst="rect">
            <a:avLst/>
          </a:prstGeom>
          <a:noFill/>
        </p:spPr>
        <p:txBody>
          <a:bodyPr wrap="none" rtlCol="0">
            <a:spAutoFit/>
          </a:bodyPr>
          <a:lstStyle/>
          <a:p>
            <a:r>
              <a:rPr lang="en-US" sz="1100" dirty="0"/>
              <a:t>1</a:t>
            </a:r>
            <a:endParaRPr lang="en-US" sz="1100" dirty="0"/>
          </a:p>
        </p:txBody>
      </p:sp>
      <p:sp>
        <p:nvSpPr>
          <p:cNvPr id="225" name="TextBox 224"/>
          <p:cNvSpPr txBox="1"/>
          <p:nvPr/>
        </p:nvSpPr>
        <p:spPr>
          <a:xfrm>
            <a:off x="6840652" y="2134119"/>
            <a:ext cx="276038" cy="261610"/>
          </a:xfrm>
          <a:prstGeom prst="rect">
            <a:avLst/>
          </a:prstGeom>
          <a:noFill/>
        </p:spPr>
        <p:txBody>
          <a:bodyPr wrap="none" rtlCol="0">
            <a:spAutoFit/>
          </a:bodyPr>
          <a:lstStyle/>
          <a:p>
            <a:r>
              <a:rPr lang="en-US" sz="1100" dirty="0"/>
              <a:t>N</a:t>
            </a:r>
            <a:endParaRPr lang="en-US" sz="1100" dirty="0"/>
          </a:p>
        </p:txBody>
      </p:sp>
      <p:cxnSp>
        <p:nvCxnSpPr>
          <p:cNvPr id="228" name="Straight Connector 227"/>
          <p:cNvCxnSpPr/>
          <p:nvPr/>
        </p:nvCxnSpPr>
        <p:spPr>
          <a:xfrm flipH="1">
            <a:off x="2700947" y="1826304"/>
            <a:ext cx="1888523" cy="1880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p:nvCxnSpPr>
        <p:spPr>
          <a:xfrm flipH="1">
            <a:off x="2700948" y="1749987"/>
            <a:ext cx="1949896" cy="13742"/>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40" name="TextBox 239"/>
          <p:cNvSpPr txBox="1"/>
          <p:nvPr/>
        </p:nvSpPr>
        <p:spPr>
          <a:xfrm>
            <a:off x="4201297" y="1505599"/>
            <a:ext cx="256802" cy="261610"/>
          </a:xfrm>
          <a:prstGeom prst="rect">
            <a:avLst/>
          </a:prstGeom>
          <a:noFill/>
        </p:spPr>
        <p:txBody>
          <a:bodyPr wrap="none" rtlCol="0">
            <a:spAutoFit/>
          </a:bodyPr>
          <a:lstStyle/>
          <a:p>
            <a:r>
              <a:rPr lang="en-US" sz="1100" dirty="0"/>
              <a:t>1</a:t>
            </a:r>
            <a:endParaRPr lang="en-US" sz="1100" dirty="0"/>
          </a:p>
        </p:txBody>
      </p:sp>
      <p:sp>
        <p:nvSpPr>
          <p:cNvPr id="241" name="TextBox 240"/>
          <p:cNvSpPr txBox="1"/>
          <p:nvPr/>
        </p:nvSpPr>
        <p:spPr>
          <a:xfrm>
            <a:off x="6422331" y="1559063"/>
            <a:ext cx="276038" cy="261610"/>
          </a:xfrm>
          <a:prstGeom prst="rect">
            <a:avLst/>
          </a:prstGeom>
          <a:noFill/>
        </p:spPr>
        <p:txBody>
          <a:bodyPr wrap="none" rtlCol="0">
            <a:spAutoFit/>
          </a:bodyPr>
          <a:lstStyle/>
          <a:p>
            <a:r>
              <a:rPr lang="en-US" sz="1100" dirty="0"/>
              <a:t>N</a:t>
            </a:r>
            <a:endParaRPr lang="en-US" sz="1100" dirty="0"/>
          </a:p>
        </p:txBody>
      </p:sp>
      <p:sp>
        <p:nvSpPr>
          <p:cNvPr id="89" name="Rectangle 88"/>
          <p:cNvSpPr/>
          <p:nvPr/>
        </p:nvSpPr>
        <p:spPr>
          <a:xfrm>
            <a:off x="4640625" y="2687333"/>
            <a:ext cx="276038" cy="261610"/>
          </a:xfrm>
          <a:prstGeom prst="rect">
            <a:avLst/>
          </a:prstGeom>
        </p:spPr>
        <p:txBody>
          <a:bodyPr wrap="none">
            <a:spAutoFit/>
          </a:bodyPr>
          <a:lstStyle/>
          <a:p>
            <a:r>
              <a:rPr lang="en-US" sz="1100" dirty="0"/>
              <a:t>N</a:t>
            </a:r>
            <a:endParaRPr lang="en-US" sz="1100" dirty="0"/>
          </a:p>
        </p:txBody>
      </p:sp>
      <p:sp>
        <p:nvSpPr>
          <p:cNvPr id="248" name="TextBox 247"/>
          <p:cNvSpPr txBox="1"/>
          <p:nvPr/>
        </p:nvSpPr>
        <p:spPr>
          <a:xfrm>
            <a:off x="4672528" y="3512541"/>
            <a:ext cx="256802" cy="261610"/>
          </a:xfrm>
          <a:prstGeom prst="rect">
            <a:avLst/>
          </a:prstGeom>
          <a:noFill/>
        </p:spPr>
        <p:txBody>
          <a:bodyPr wrap="none" rtlCol="0">
            <a:spAutoFit/>
          </a:bodyPr>
          <a:lstStyle/>
          <a:p>
            <a:r>
              <a:rPr lang="en-US" sz="1100" dirty="0"/>
              <a:t>1</a:t>
            </a:r>
            <a:endParaRPr lang="en-US" sz="1100" dirty="0"/>
          </a:p>
        </p:txBody>
      </p:sp>
      <p:cxnSp>
        <p:nvCxnSpPr>
          <p:cNvPr id="249" name="Straight Connector 248"/>
          <p:cNvCxnSpPr/>
          <p:nvPr/>
        </p:nvCxnSpPr>
        <p:spPr>
          <a:xfrm flipH="1" flipV="1">
            <a:off x="5600480" y="3912970"/>
            <a:ext cx="345756" cy="226544"/>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a:xfrm>
            <a:off x="5705210" y="3800710"/>
            <a:ext cx="263214" cy="276999"/>
          </a:xfrm>
          <a:prstGeom prst="rect">
            <a:avLst/>
          </a:prstGeom>
        </p:spPr>
        <p:txBody>
          <a:bodyPr wrap="none">
            <a:spAutoFit/>
          </a:bodyPr>
          <a:lstStyle/>
          <a:p>
            <a:r>
              <a:rPr lang="en-US" sz="1200" dirty="0"/>
              <a:t>1</a:t>
            </a:r>
            <a:endParaRPr lang="en-US" sz="1200" dirty="0"/>
          </a:p>
        </p:txBody>
      </p:sp>
      <p:sp>
        <p:nvSpPr>
          <p:cNvPr id="108" name="Rectangle 107"/>
          <p:cNvSpPr/>
          <p:nvPr/>
        </p:nvSpPr>
        <p:spPr>
          <a:xfrm>
            <a:off x="6385941" y="3410438"/>
            <a:ext cx="276038" cy="261610"/>
          </a:xfrm>
          <a:prstGeom prst="rect">
            <a:avLst/>
          </a:prstGeom>
        </p:spPr>
        <p:txBody>
          <a:bodyPr wrap="none">
            <a:spAutoFit/>
          </a:bodyPr>
          <a:lstStyle/>
          <a:p>
            <a:r>
              <a:rPr lang="en-US" sz="1100" dirty="0"/>
              <a:t>N</a:t>
            </a:r>
            <a:endParaRPr lang="en-US" sz="1100" dirty="0"/>
          </a:p>
        </p:txBody>
      </p:sp>
      <p:sp>
        <p:nvSpPr>
          <p:cNvPr id="109" name="Rectangle 108"/>
          <p:cNvSpPr/>
          <p:nvPr/>
        </p:nvSpPr>
        <p:spPr>
          <a:xfrm>
            <a:off x="8589513" y="3019467"/>
            <a:ext cx="256802" cy="261610"/>
          </a:xfrm>
          <a:prstGeom prst="rect">
            <a:avLst/>
          </a:prstGeom>
        </p:spPr>
        <p:txBody>
          <a:bodyPr wrap="none">
            <a:spAutoFit/>
          </a:bodyPr>
          <a:lstStyle/>
          <a:p>
            <a:r>
              <a:rPr lang="en-US" sz="1100" dirty="0"/>
              <a:t>1</a:t>
            </a:r>
            <a:endParaRPr lang="en-US" sz="1100" dirty="0"/>
          </a:p>
        </p:txBody>
      </p:sp>
      <p:sp>
        <p:nvSpPr>
          <p:cNvPr id="111" name="Rectangle 110"/>
          <p:cNvSpPr/>
          <p:nvPr/>
        </p:nvSpPr>
        <p:spPr>
          <a:xfrm>
            <a:off x="9239641" y="3594663"/>
            <a:ext cx="276038" cy="261610"/>
          </a:xfrm>
          <a:prstGeom prst="rect">
            <a:avLst/>
          </a:prstGeom>
        </p:spPr>
        <p:txBody>
          <a:bodyPr wrap="none">
            <a:spAutoFit/>
          </a:bodyPr>
          <a:lstStyle/>
          <a:p>
            <a:r>
              <a:rPr lang="en-US" sz="1100" dirty="0"/>
              <a:t>N</a:t>
            </a:r>
            <a:endParaRPr lang="en-US" sz="1100" dirty="0"/>
          </a:p>
        </p:txBody>
      </p:sp>
      <p:sp>
        <p:nvSpPr>
          <p:cNvPr id="112" name="TextBox 111"/>
          <p:cNvSpPr txBox="1"/>
          <p:nvPr/>
        </p:nvSpPr>
        <p:spPr>
          <a:xfrm flipH="1">
            <a:off x="8990779" y="4800930"/>
            <a:ext cx="205618" cy="261610"/>
          </a:xfrm>
          <a:prstGeom prst="rect">
            <a:avLst/>
          </a:prstGeom>
          <a:noFill/>
        </p:spPr>
        <p:txBody>
          <a:bodyPr wrap="square" rtlCol="0">
            <a:spAutoFit/>
          </a:bodyPr>
          <a:lstStyle/>
          <a:p>
            <a:r>
              <a:rPr lang="en-US" sz="1100" dirty="0"/>
              <a:t>M</a:t>
            </a:r>
            <a:endParaRPr lang="en-US" sz="1100" dirty="0"/>
          </a:p>
        </p:txBody>
      </p:sp>
      <p:sp>
        <p:nvSpPr>
          <p:cNvPr id="265" name="Rectangle 264"/>
          <p:cNvSpPr/>
          <p:nvPr/>
        </p:nvSpPr>
        <p:spPr>
          <a:xfrm>
            <a:off x="8912205" y="5566078"/>
            <a:ext cx="276038" cy="261610"/>
          </a:xfrm>
          <a:prstGeom prst="rect">
            <a:avLst/>
          </a:prstGeom>
        </p:spPr>
        <p:txBody>
          <a:bodyPr wrap="none">
            <a:spAutoFit/>
          </a:bodyPr>
          <a:lstStyle/>
          <a:p>
            <a:r>
              <a:rPr lang="en-US" sz="1100" dirty="0"/>
              <a:t>N</a:t>
            </a:r>
            <a:endParaRPr lang="en-US" sz="1100" dirty="0"/>
          </a:p>
        </p:txBody>
      </p:sp>
      <p:cxnSp>
        <p:nvCxnSpPr>
          <p:cNvPr id="272" name="Straight Connector 271"/>
          <p:cNvCxnSpPr/>
          <p:nvPr/>
        </p:nvCxnSpPr>
        <p:spPr>
          <a:xfrm flipH="1">
            <a:off x="9690119" y="5972962"/>
            <a:ext cx="1438699"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74" name="TextBox 273"/>
          <p:cNvSpPr txBox="1"/>
          <p:nvPr/>
        </p:nvSpPr>
        <p:spPr>
          <a:xfrm>
            <a:off x="10611971" y="5723489"/>
            <a:ext cx="256802" cy="261610"/>
          </a:xfrm>
          <a:prstGeom prst="rect">
            <a:avLst/>
          </a:prstGeom>
          <a:noFill/>
        </p:spPr>
        <p:txBody>
          <a:bodyPr wrap="none" rtlCol="0">
            <a:spAutoFit/>
          </a:bodyPr>
          <a:lstStyle/>
          <a:p>
            <a:r>
              <a:rPr lang="en-US" sz="1100" dirty="0"/>
              <a:t>1</a:t>
            </a:r>
            <a:endParaRPr lang="en-US" sz="1100" dirty="0"/>
          </a:p>
        </p:txBody>
      </p:sp>
      <p:sp>
        <p:nvSpPr>
          <p:cNvPr id="278" name="TextBox 277"/>
          <p:cNvSpPr txBox="1"/>
          <p:nvPr/>
        </p:nvSpPr>
        <p:spPr>
          <a:xfrm>
            <a:off x="11511238" y="5071977"/>
            <a:ext cx="256802" cy="261610"/>
          </a:xfrm>
          <a:prstGeom prst="rect">
            <a:avLst/>
          </a:prstGeom>
          <a:noFill/>
        </p:spPr>
        <p:txBody>
          <a:bodyPr wrap="none" rtlCol="0">
            <a:spAutoFit/>
          </a:bodyPr>
          <a:lstStyle/>
          <a:p>
            <a:r>
              <a:rPr lang="en-US" sz="1100" dirty="0"/>
              <a:t>1</a:t>
            </a:r>
            <a:endParaRPr lang="en-US" sz="1100" dirty="0"/>
          </a:p>
        </p:txBody>
      </p:sp>
      <p:sp>
        <p:nvSpPr>
          <p:cNvPr id="292" name="TextBox 291"/>
          <p:cNvSpPr txBox="1"/>
          <p:nvPr/>
        </p:nvSpPr>
        <p:spPr>
          <a:xfrm flipH="1">
            <a:off x="4255203" y="5668369"/>
            <a:ext cx="205618" cy="261610"/>
          </a:xfrm>
          <a:prstGeom prst="rect">
            <a:avLst/>
          </a:prstGeom>
          <a:noFill/>
        </p:spPr>
        <p:txBody>
          <a:bodyPr wrap="square" rtlCol="0">
            <a:spAutoFit/>
          </a:bodyPr>
          <a:lstStyle/>
          <a:p>
            <a:r>
              <a:rPr lang="en-US" sz="1100" dirty="0"/>
              <a:t>M</a:t>
            </a:r>
            <a:endParaRPr lang="en-US" sz="1100" dirty="0"/>
          </a:p>
        </p:txBody>
      </p:sp>
      <p:sp>
        <p:nvSpPr>
          <p:cNvPr id="293" name="Rectangle 292"/>
          <p:cNvSpPr/>
          <p:nvPr/>
        </p:nvSpPr>
        <p:spPr>
          <a:xfrm>
            <a:off x="6414255" y="5654409"/>
            <a:ext cx="276038" cy="261610"/>
          </a:xfrm>
          <a:prstGeom prst="rect">
            <a:avLst/>
          </a:prstGeom>
        </p:spPr>
        <p:txBody>
          <a:bodyPr wrap="none">
            <a:spAutoFit/>
          </a:bodyPr>
          <a:lstStyle/>
          <a:p>
            <a:r>
              <a:rPr lang="en-US" sz="1100" dirty="0"/>
              <a:t>N</a:t>
            </a:r>
            <a:endParaRPr lang="en-US" sz="1100" dirty="0"/>
          </a:p>
        </p:txBody>
      </p:sp>
      <p:sp>
        <p:nvSpPr>
          <p:cNvPr id="297" name="TextBox 296"/>
          <p:cNvSpPr txBox="1"/>
          <p:nvPr/>
        </p:nvSpPr>
        <p:spPr>
          <a:xfrm>
            <a:off x="3828958" y="3389018"/>
            <a:ext cx="256802" cy="261610"/>
          </a:xfrm>
          <a:prstGeom prst="rect">
            <a:avLst/>
          </a:prstGeom>
          <a:noFill/>
        </p:spPr>
        <p:txBody>
          <a:bodyPr wrap="none" rtlCol="0">
            <a:spAutoFit/>
          </a:bodyPr>
          <a:lstStyle/>
          <a:p>
            <a:r>
              <a:rPr lang="en-US" sz="1100" dirty="0"/>
              <a:t>1</a:t>
            </a:r>
            <a:endParaRPr lang="en-US" sz="1100" dirty="0"/>
          </a:p>
        </p:txBody>
      </p:sp>
      <p:sp>
        <p:nvSpPr>
          <p:cNvPr id="299" name="TextBox 298"/>
          <p:cNvSpPr txBox="1"/>
          <p:nvPr/>
        </p:nvSpPr>
        <p:spPr>
          <a:xfrm>
            <a:off x="4174667" y="3717135"/>
            <a:ext cx="256802" cy="261610"/>
          </a:xfrm>
          <a:prstGeom prst="rect">
            <a:avLst/>
          </a:prstGeom>
          <a:noFill/>
        </p:spPr>
        <p:txBody>
          <a:bodyPr wrap="none" rtlCol="0">
            <a:spAutoFit/>
          </a:bodyPr>
          <a:lstStyle/>
          <a:p>
            <a:r>
              <a:rPr lang="en-US" sz="1100" dirty="0"/>
              <a:t>1</a:t>
            </a:r>
            <a:endParaRPr lang="en-US" sz="1100" dirty="0"/>
          </a:p>
        </p:txBody>
      </p:sp>
      <p:sp>
        <p:nvSpPr>
          <p:cNvPr id="300" name="Rectangle 299"/>
          <p:cNvSpPr/>
          <p:nvPr/>
        </p:nvSpPr>
        <p:spPr>
          <a:xfrm>
            <a:off x="3055621" y="2981549"/>
            <a:ext cx="276038" cy="261610"/>
          </a:xfrm>
          <a:prstGeom prst="rect">
            <a:avLst/>
          </a:prstGeom>
        </p:spPr>
        <p:txBody>
          <a:bodyPr wrap="none">
            <a:spAutoFit/>
          </a:bodyPr>
          <a:lstStyle/>
          <a:p>
            <a:r>
              <a:rPr lang="en-US" sz="1100" dirty="0"/>
              <a:t>N</a:t>
            </a:r>
            <a:endParaRPr lang="en-US" sz="1100" dirty="0"/>
          </a:p>
        </p:txBody>
      </p:sp>
      <p:sp>
        <p:nvSpPr>
          <p:cNvPr id="306" name="Rectangle 305"/>
          <p:cNvSpPr/>
          <p:nvPr/>
        </p:nvSpPr>
        <p:spPr>
          <a:xfrm>
            <a:off x="2229832" y="2877952"/>
            <a:ext cx="276038" cy="261610"/>
          </a:xfrm>
          <a:prstGeom prst="rect">
            <a:avLst/>
          </a:prstGeom>
        </p:spPr>
        <p:txBody>
          <a:bodyPr wrap="none">
            <a:spAutoFit/>
          </a:bodyPr>
          <a:lstStyle/>
          <a:p>
            <a:r>
              <a:rPr lang="en-US" sz="1100" dirty="0"/>
              <a:t>N</a:t>
            </a:r>
            <a:endParaRPr lang="en-US" sz="1100" dirty="0"/>
          </a:p>
        </p:txBody>
      </p:sp>
      <p:sp>
        <p:nvSpPr>
          <p:cNvPr id="307" name="TextBox 306"/>
          <p:cNvSpPr txBox="1"/>
          <p:nvPr/>
        </p:nvSpPr>
        <p:spPr>
          <a:xfrm>
            <a:off x="2243138" y="2163613"/>
            <a:ext cx="256802" cy="261610"/>
          </a:xfrm>
          <a:prstGeom prst="rect">
            <a:avLst/>
          </a:prstGeom>
          <a:noFill/>
        </p:spPr>
        <p:txBody>
          <a:bodyPr wrap="none" rtlCol="0">
            <a:spAutoFit/>
          </a:bodyPr>
          <a:lstStyle/>
          <a:p>
            <a:r>
              <a:rPr lang="en-US" sz="1100" dirty="0"/>
              <a:t>1</a:t>
            </a:r>
            <a:endParaRPr lang="en-US" sz="1100" dirty="0"/>
          </a:p>
        </p:txBody>
      </p:sp>
      <p:sp>
        <p:nvSpPr>
          <p:cNvPr id="200" name="Rectangle 199"/>
          <p:cNvSpPr/>
          <p:nvPr/>
        </p:nvSpPr>
        <p:spPr>
          <a:xfrm>
            <a:off x="1911303" y="3719214"/>
            <a:ext cx="1153723" cy="510228"/>
          </a:xfrm>
          <a:prstGeom prst="rect">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Rectangle 326"/>
          <p:cNvSpPr/>
          <p:nvPr/>
        </p:nvSpPr>
        <p:spPr>
          <a:xfrm>
            <a:off x="902996" y="4179634"/>
            <a:ext cx="844575" cy="326689"/>
          </a:xfrm>
          <a:prstGeom prst="rect">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 name="Rectangle 327"/>
          <p:cNvSpPr/>
          <p:nvPr/>
        </p:nvSpPr>
        <p:spPr>
          <a:xfrm>
            <a:off x="17175" y="3036639"/>
            <a:ext cx="799547" cy="316008"/>
          </a:xfrm>
          <a:prstGeom prst="rect">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Rectangle 332"/>
          <p:cNvSpPr/>
          <p:nvPr/>
        </p:nvSpPr>
        <p:spPr>
          <a:xfrm>
            <a:off x="4506957" y="3760823"/>
            <a:ext cx="1008079" cy="362700"/>
          </a:xfrm>
          <a:prstGeom prst="rect">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TextBox 226"/>
          <p:cNvSpPr txBox="1"/>
          <p:nvPr/>
        </p:nvSpPr>
        <p:spPr>
          <a:xfrm>
            <a:off x="4771580" y="6231963"/>
            <a:ext cx="256802" cy="261610"/>
          </a:xfrm>
          <a:prstGeom prst="rect">
            <a:avLst/>
          </a:prstGeom>
          <a:noFill/>
        </p:spPr>
        <p:txBody>
          <a:bodyPr wrap="none" rtlCol="0">
            <a:spAutoFit/>
          </a:bodyPr>
          <a:lstStyle/>
          <a:p>
            <a:r>
              <a:rPr lang="en-US" sz="1100" dirty="0"/>
              <a:t>1</a:t>
            </a:r>
            <a:endParaRPr lang="en-US" sz="1100" dirty="0"/>
          </a:p>
        </p:txBody>
      </p:sp>
      <p:sp>
        <p:nvSpPr>
          <p:cNvPr id="229" name="Rectangle 228"/>
          <p:cNvSpPr/>
          <p:nvPr/>
        </p:nvSpPr>
        <p:spPr>
          <a:xfrm>
            <a:off x="3150597" y="6242224"/>
            <a:ext cx="276038" cy="261610"/>
          </a:xfrm>
          <a:prstGeom prst="rect">
            <a:avLst/>
          </a:prstGeom>
        </p:spPr>
        <p:txBody>
          <a:bodyPr wrap="none">
            <a:spAutoFit/>
          </a:bodyPr>
          <a:lstStyle/>
          <a:p>
            <a:r>
              <a:rPr lang="en-US" sz="1100" dirty="0"/>
              <a:t>N</a:t>
            </a:r>
            <a:endParaRPr lang="en-US" sz="1100" dirty="0"/>
          </a:p>
        </p:txBody>
      </p:sp>
      <p:cxnSp>
        <p:nvCxnSpPr>
          <p:cNvPr id="220" name="Straight Connector 219"/>
          <p:cNvCxnSpPr>
            <a:endCxn id="50" idx="0"/>
          </p:cNvCxnSpPr>
          <p:nvPr/>
        </p:nvCxnSpPr>
        <p:spPr>
          <a:xfrm>
            <a:off x="1872895" y="405308"/>
            <a:ext cx="4278" cy="43371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p:nvCxnSpPr>
        <p:spPr>
          <a:xfrm flipH="1" flipV="1">
            <a:off x="9308353" y="953929"/>
            <a:ext cx="492253" cy="317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p:nvCxnSpPr>
        <p:spPr>
          <a:xfrm flipH="1">
            <a:off x="7946003" y="1278887"/>
            <a:ext cx="1854603" cy="393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p:nvCxnSpPr>
        <p:spPr>
          <a:xfrm flipH="1" flipV="1">
            <a:off x="10748641" y="1234901"/>
            <a:ext cx="1228442" cy="2060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p:nvCxnSpPr>
        <p:spPr>
          <a:xfrm>
            <a:off x="10118975" y="1396956"/>
            <a:ext cx="0" cy="1139385"/>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36" name="Straight Connector 235"/>
          <p:cNvCxnSpPr>
            <a:stCxn id="49" idx="2"/>
          </p:cNvCxnSpPr>
          <p:nvPr/>
        </p:nvCxnSpPr>
        <p:spPr>
          <a:xfrm>
            <a:off x="10276535" y="1389995"/>
            <a:ext cx="17808" cy="133784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p:nvCxnSpPr>
        <p:spPr>
          <a:xfrm>
            <a:off x="10444381" y="1379259"/>
            <a:ext cx="0" cy="77734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p:nvCxnSpPr>
        <p:spPr>
          <a:xfrm flipH="1" flipV="1">
            <a:off x="2706101" y="2044833"/>
            <a:ext cx="158988" cy="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flipH="1">
            <a:off x="2687864" y="1926051"/>
            <a:ext cx="277818"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flipH="1">
            <a:off x="883777" y="3160933"/>
            <a:ext cx="1368471" cy="31809"/>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46" name="Straight Connector 245"/>
          <p:cNvCxnSpPr>
            <a:endCxn id="158" idx="0"/>
          </p:cNvCxnSpPr>
          <p:nvPr/>
        </p:nvCxnSpPr>
        <p:spPr>
          <a:xfrm>
            <a:off x="1331785" y="3276901"/>
            <a:ext cx="4311" cy="86055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flipH="1">
            <a:off x="2265953" y="3260025"/>
            <a:ext cx="828" cy="404365"/>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p:nvCxnSpPr>
        <p:spPr>
          <a:xfrm flipH="1">
            <a:off x="2845602" y="4266094"/>
            <a:ext cx="27193" cy="222249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p:nvCxnSpPr>
        <p:spPr>
          <a:xfrm>
            <a:off x="4908821" y="2540659"/>
            <a:ext cx="0" cy="39857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p:nvCxnSpPr>
        <p:spPr>
          <a:xfrm>
            <a:off x="9232919" y="3493988"/>
            <a:ext cx="0" cy="55720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79" name="Straight Connector 278"/>
          <p:cNvCxnSpPr/>
          <p:nvPr/>
        </p:nvCxnSpPr>
        <p:spPr>
          <a:xfrm flipH="1">
            <a:off x="8934452" y="5530124"/>
            <a:ext cx="6625" cy="32654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flipH="1">
            <a:off x="6169180" y="5958666"/>
            <a:ext cx="2334241"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a:off x="6617102" y="3352647"/>
            <a:ext cx="0" cy="329595"/>
          </a:xfrm>
          <a:prstGeom prst="line">
            <a:avLst/>
          </a:prstGeom>
          <a:ln w="2540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60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58911" y="404734"/>
            <a:ext cx="8459449" cy="871694"/>
          </a:xfrm>
        </p:spPr>
        <p:txBody>
          <a:bodyPr>
            <a:normAutofit fontScale="90000"/>
          </a:bodyPr>
          <a:lstStyle/>
          <a:p>
            <a:r>
              <a:rPr lang="en-US" b="1" spc="50" dirty="0">
                <a:ln w="0">
                  <a:solidFill>
                    <a:schemeClr val="accent6">
                      <a:lumMod val="75000"/>
                    </a:schemeClr>
                  </a:solidFill>
                </a:ln>
                <a:solidFill>
                  <a:schemeClr val="accent6">
                    <a:lumMod val="75000"/>
                  </a:schemeClr>
                </a:solidFill>
                <a:effectLst>
                  <a:innerShdw blurRad="63500" dist="50800" dir="13500000">
                    <a:srgbClr val="000000">
                      <a:alpha val="50000"/>
                    </a:srgbClr>
                  </a:innerShdw>
                </a:effectLst>
              </a:rPr>
              <a:t>References</a:t>
            </a:r>
            <a:endParaRPr lang="en-US" b="1" spc="50" dirty="0">
              <a:ln w="0">
                <a:solidFill>
                  <a:schemeClr val="accent6">
                    <a:lumMod val="75000"/>
                  </a:schemeClr>
                </a:solidFill>
              </a:ln>
              <a:solidFill>
                <a:schemeClr val="accent6">
                  <a:lumMod val="75000"/>
                </a:schemeClr>
              </a:solidFill>
              <a:effectLst>
                <a:innerShdw blurRad="63500" dist="50800" dir="13500000">
                  <a:srgbClr val="000000">
                    <a:alpha val="50000"/>
                  </a:srgbClr>
                </a:innerShdw>
              </a:effectLst>
            </a:endParaRPr>
          </a:p>
        </p:txBody>
      </p:sp>
      <p:sp>
        <p:nvSpPr>
          <p:cNvPr id="3" name="Subtitle 2"/>
          <p:cNvSpPr>
            <a:spLocks noGrp="1"/>
          </p:cNvSpPr>
          <p:nvPr>
            <p:ph type="subTitle" idx="1"/>
          </p:nvPr>
        </p:nvSpPr>
        <p:spPr>
          <a:xfrm>
            <a:off x="1585291" y="1169503"/>
            <a:ext cx="9400761" cy="4091610"/>
          </a:xfrm>
        </p:spPr>
        <p:txBody>
          <a:bodyPr>
            <a:normAutofit fontScale="40000" lnSpcReduction="20000"/>
          </a:bodyPr>
          <a:lstStyle/>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hlinkClick r:id="rId2"/>
              </a:rPr>
              <a:t>https://www.freeprojectz.com/dbms-sql-database-project/airlines-ticket-booking-system-dbms-project</a:t>
            </a:r>
            <a:endParaRPr lang="en-IN" sz="4400" b="1" spc="50" dirty="0">
              <a:ln w="0"/>
              <a:solidFill>
                <a:srgbClr val="F44DAA"/>
              </a:solidFill>
              <a:effectLst>
                <a:innerShdw blurRad="63500" dist="50800" dir="13500000">
                  <a:srgbClr val="000000">
                    <a:alpha val="50000"/>
                  </a:srgbClr>
                </a:innerShdw>
              </a:effectLst>
            </a:endParaRPr>
          </a:p>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hlinkClick r:id="rId3"/>
              </a:rPr>
              <a:t>https://www.youtube.com/watch?v=ftPoGO5AvyM&amp;t=427s</a:t>
            </a:r>
            <a:endParaRPr lang="en-IN" sz="4400" b="1" spc="50" dirty="0">
              <a:ln w="0"/>
              <a:solidFill>
                <a:srgbClr val="F44DAA"/>
              </a:solidFill>
              <a:effectLst>
                <a:innerShdw blurRad="63500" dist="50800" dir="13500000">
                  <a:srgbClr val="000000">
                    <a:alpha val="50000"/>
                  </a:srgbClr>
                </a:innerShdw>
              </a:effectLst>
            </a:endParaRPr>
          </a:p>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hlinkClick r:id="rId4"/>
              </a:rPr>
              <a:t>https://www.youtube.com/watch?v=d56sf29tSzw</a:t>
            </a:r>
            <a:endParaRPr lang="en-IN" sz="4400" b="1" spc="50" dirty="0">
              <a:ln w="0"/>
              <a:solidFill>
                <a:srgbClr val="F44DAA"/>
              </a:solidFill>
              <a:effectLst>
                <a:innerShdw blurRad="63500" dist="50800" dir="13500000">
                  <a:srgbClr val="000000">
                    <a:alpha val="50000"/>
                  </a:srgbClr>
                </a:innerShdw>
              </a:effectLst>
            </a:endParaRPr>
          </a:p>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hlinkClick r:id="rId5"/>
              </a:rPr>
              <a:t>https://www.youtube.com/channel/UCFB0dxMudkws1q8w5NJEAmw</a:t>
            </a:r>
            <a:endParaRPr lang="en-IN" sz="4400" b="1" spc="50" dirty="0">
              <a:ln w="0"/>
              <a:solidFill>
                <a:srgbClr val="F44DAA"/>
              </a:solidFill>
              <a:effectLst>
                <a:innerShdw blurRad="63500" dist="50800" dir="13500000">
                  <a:srgbClr val="000000">
                    <a:alpha val="50000"/>
                  </a:srgbClr>
                </a:innerShdw>
              </a:effectLst>
            </a:endParaRPr>
          </a:p>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hlinkClick r:id="rId6"/>
              </a:rPr>
              <a:t>https://www.youtube.com/channel/UCxG8X3oiBsqTKFhrk53AfXw</a:t>
            </a:r>
            <a:endParaRPr lang="en-IN" sz="4400" b="1" spc="50" dirty="0">
              <a:ln w="0"/>
              <a:solidFill>
                <a:srgbClr val="F44DAA"/>
              </a:solidFill>
              <a:effectLst>
                <a:innerShdw blurRad="63500" dist="50800" dir="13500000">
                  <a:srgbClr val="000000">
                    <a:alpha val="50000"/>
                  </a:srgbClr>
                </a:innerShdw>
              </a:effectLst>
            </a:endParaRPr>
          </a:p>
          <a:p>
            <a:pPr marL="457200" lvl="0" indent="-457200" algn="l">
              <a:lnSpc>
                <a:spcPct val="170000"/>
              </a:lnSpc>
              <a:buFont typeface="+mj-lt"/>
              <a:buAutoNum type="arabicPeriod"/>
            </a:pPr>
            <a:r>
              <a:rPr lang="en-US" sz="4400" b="1" spc="50" dirty="0">
                <a:ln w="0"/>
                <a:solidFill>
                  <a:srgbClr val="F44DAA"/>
                </a:solidFill>
                <a:effectLst>
                  <a:innerShdw blurRad="63500" dist="50800" dir="13500000">
                    <a:srgbClr val="000000">
                      <a:alpha val="50000"/>
                    </a:srgbClr>
                  </a:innerShdw>
                </a:effectLst>
              </a:rPr>
              <a:t>Fundamentals of Database Systems 7</a:t>
            </a:r>
            <a:r>
              <a:rPr lang="en-US" sz="4400" b="1" spc="50" baseline="30000" dirty="0">
                <a:ln w="0"/>
                <a:solidFill>
                  <a:srgbClr val="F44DAA"/>
                </a:solidFill>
                <a:effectLst>
                  <a:innerShdw blurRad="63500" dist="50800" dir="13500000">
                    <a:srgbClr val="000000">
                      <a:alpha val="50000"/>
                    </a:srgbClr>
                  </a:innerShdw>
                </a:effectLst>
              </a:rPr>
              <a:t>th</a:t>
            </a:r>
            <a:r>
              <a:rPr lang="en-US" sz="4400" b="1" spc="50" dirty="0">
                <a:ln w="0"/>
                <a:solidFill>
                  <a:srgbClr val="F44DAA"/>
                </a:solidFill>
                <a:effectLst>
                  <a:innerShdw blurRad="63500" dist="50800" dir="13500000">
                    <a:srgbClr val="000000">
                      <a:alpha val="50000"/>
                    </a:srgbClr>
                  </a:innerShdw>
                </a:effectLst>
              </a:rPr>
              <a:t> Edition by </a:t>
            </a:r>
            <a:r>
              <a:rPr lang="en-US" sz="4400" b="1" spc="50" dirty="0" err="1">
                <a:ln w="0"/>
                <a:solidFill>
                  <a:srgbClr val="F44DAA"/>
                </a:solidFill>
                <a:effectLst>
                  <a:innerShdw blurRad="63500" dist="50800" dir="13500000">
                    <a:srgbClr val="000000">
                      <a:alpha val="50000"/>
                    </a:srgbClr>
                  </a:innerShdw>
                </a:effectLst>
              </a:rPr>
              <a:t>Shamkant</a:t>
            </a:r>
            <a:r>
              <a:rPr lang="en-US" sz="4400" b="1" spc="50" dirty="0">
                <a:ln w="0"/>
                <a:solidFill>
                  <a:srgbClr val="F44DAA"/>
                </a:solidFill>
                <a:effectLst>
                  <a:innerShdw blurRad="63500" dist="50800" dir="13500000">
                    <a:srgbClr val="000000">
                      <a:alpha val="50000"/>
                    </a:srgbClr>
                  </a:innerShdw>
                </a:effectLst>
              </a:rPr>
              <a:t> B. </a:t>
            </a:r>
            <a:r>
              <a:rPr lang="en-US" sz="4400" b="1" spc="50" dirty="0" err="1">
                <a:ln w="0"/>
                <a:solidFill>
                  <a:srgbClr val="F44DAA"/>
                </a:solidFill>
                <a:effectLst>
                  <a:innerShdw blurRad="63500" dist="50800" dir="13500000">
                    <a:srgbClr val="000000">
                      <a:alpha val="50000"/>
                    </a:srgbClr>
                  </a:innerShdw>
                </a:effectLst>
              </a:rPr>
              <a:t>Navathe</a:t>
            </a:r>
            <a:r>
              <a:rPr lang="en-US" sz="4400" b="1" spc="50" dirty="0">
                <a:ln w="0"/>
                <a:solidFill>
                  <a:srgbClr val="F44DAA"/>
                </a:solidFill>
                <a:effectLst>
                  <a:innerShdw blurRad="63500" dist="50800" dir="13500000">
                    <a:srgbClr val="000000">
                      <a:alpha val="50000"/>
                    </a:srgbClr>
                  </a:innerShdw>
                </a:effectLst>
              </a:rPr>
              <a:t> and </a:t>
            </a:r>
            <a:r>
              <a:rPr lang="en-US" sz="4400" b="1" spc="50" dirty="0" err="1">
                <a:ln w="0"/>
                <a:solidFill>
                  <a:srgbClr val="F44DAA"/>
                </a:solidFill>
                <a:effectLst>
                  <a:innerShdw blurRad="63500" dist="50800" dir="13500000">
                    <a:srgbClr val="000000">
                      <a:alpha val="50000"/>
                    </a:srgbClr>
                  </a:innerShdw>
                </a:effectLst>
              </a:rPr>
              <a:t>Ramez</a:t>
            </a:r>
            <a:r>
              <a:rPr lang="en-US" sz="4400" b="1" spc="50" dirty="0">
                <a:ln w="0"/>
                <a:solidFill>
                  <a:srgbClr val="F44DAA"/>
                </a:solidFill>
                <a:effectLst>
                  <a:innerShdw blurRad="63500" dist="50800" dir="13500000">
                    <a:srgbClr val="000000">
                      <a:alpha val="50000"/>
                    </a:srgbClr>
                  </a:innerShdw>
                </a:effectLst>
              </a:rPr>
              <a:t> </a:t>
            </a:r>
            <a:r>
              <a:rPr lang="en-US" sz="4400" b="1" spc="50" dirty="0" err="1">
                <a:ln w="0"/>
                <a:solidFill>
                  <a:srgbClr val="F44DAA"/>
                </a:solidFill>
                <a:effectLst>
                  <a:innerShdw blurRad="63500" dist="50800" dir="13500000">
                    <a:srgbClr val="000000">
                      <a:alpha val="50000"/>
                    </a:srgbClr>
                  </a:innerShdw>
                </a:effectLst>
              </a:rPr>
              <a:t>Elmasri</a:t>
            </a:r>
            <a:endParaRPr lang="en-IN" sz="4400" b="1" spc="50" dirty="0">
              <a:ln w="0"/>
              <a:solidFill>
                <a:srgbClr val="F44DAA"/>
              </a:solidFill>
              <a:effectLst>
                <a:innerShdw blurRad="63500" dist="50800" dir="13500000">
                  <a:srgbClr val="000000">
                    <a:alpha val="50000"/>
                  </a:srgbClr>
                </a:innerShdw>
              </a:effectLs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3494</Words>
  <Application>WPS Presentation</Application>
  <PresentationFormat>Widescreen</PresentationFormat>
  <Paragraphs>278</Paragraphs>
  <Slides>10</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10</vt:i4>
      </vt:variant>
    </vt:vector>
  </HeadingPairs>
  <TitlesOfParts>
    <vt:vector size="24" baseType="lpstr">
      <vt:lpstr>Arial</vt:lpstr>
      <vt:lpstr>SimSun</vt:lpstr>
      <vt:lpstr>Wingdings</vt:lpstr>
      <vt:lpstr>Arial Rounded MT Bold</vt:lpstr>
      <vt:lpstr>Baloo</vt:lpstr>
      <vt:lpstr>Mongolian Baiti</vt:lpstr>
      <vt:lpstr>Cooper Black</vt:lpstr>
      <vt:lpstr>American Typewriter</vt:lpstr>
      <vt:lpstr>Segoe Print</vt:lpstr>
      <vt:lpstr>Calibri</vt:lpstr>
      <vt:lpstr>Microsoft YaHei</vt:lpstr>
      <vt:lpstr>Arial Unicode MS</vt:lpstr>
      <vt:lpstr>Calibri Light</vt:lpstr>
      <vt:lpstr>Office Theme</vt:lpstr>
      <vt:lpstr>CSE2004 DBMS</vt:lpstr>
      <vt:lpstr>Title</vt:lpstr>
      <vt:lpstr>Objective</vt:lpstr>
      <vt:lpstr>Drawback Of Existing System</vt:lpstr>
      <vt:lpstr>Need Of DBMS</vt:lpstr>
      <vt:lpstr>Modules</vt:lpstr>
      <vt:lpstr>PowerPoint 演示文稿</vt:lpstr>
      <vt:lpstr>PowerPoint 演示文稿</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CSE2004 DBMS</dc:title>
  <dc:creator>Microsoft Office User</dc:creator>
  <cp:lastModifiedBy>Santanu Banerjee</cp:lastModifiedBy>
  <cp:revision>360</cp:revision>
  <dcterms:created xsi:type="dcterms:W3CDTF">2021-04-27T14:37:00Z</dcterms:created>
  <dcterms:modified xsi:type="dcterms:W3CDTF">2023-03-19T04:27:56Z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1D6E039C4A884F6D91D2A6C62B8EC228</vt:lpwstr>
  </property>
  <property fmtid="{D5CDD505-2E9C-101B-9397-08002B2CF9AE}" pid="3" name="KSOProductBuildVer">
    <vt:lpwstr>1033-11.2.0.11486</vt:lpwstr>
  </property>
</Properties>
</file>

<file path=docProps/thumbnail.jpeg>
</file>